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34"/>
  </p:notesMasterIdLst>
  <p:sldIdLst>
    <p:sldId id="262" r:id="rId2"/>
    <p:sldId id="257" r:id="rId3"/>
    <p:sldId id="297" r:id="rId4"/>
    <p:sldId id="285" r:id="rId5"/>
    <p:sldId id="286" r:id="rId6"/>
    <p:sldId id="298" r:id="rId7"/>
    <p:sldId id="287" r:id="rId8"/>
    <p:sldId id="288" r:id="rId9"/>
    <p:sldId id="289" r:id="rId10"/>
    <p:sldId id="299" r:id="rId11"/>
    <p:sldId id="291" r:id="rId12"/>
    <p:sldId id="302" r:id="rId13"/>
    <p:sldId id="292" r:id="rId14"/>
    <p:sldId id="303" r:id="rId15"/>
    <p:sldId id="304" r:id="rId16"/>
    <p:sldId id="305" r:id="rId17"/>
    <p:sldId id="294" r:id="rId18"/>
    <p:sldId id="295" r:id="rId19"/>
    <p:sldId id="312" r:id="rId20"/>
    <p:sldId id="313" r:id="rId21"/>
    <p:sldId id="315" r:id="rId22"/>
    <p:sldId id="314" r:id="rId23"/>
    <p:sldId id="306" r:id="rId24"/>
    <p:sldId id="307" r:id="rId25"/>
    <p:sldId id="308" r:id="rId26"/>
    <p:sldId id="300" r:id="rId27"/>
    <p:sldId id="309" r:id="rId28"/>
    <p:sldId id="310" r:id="rId29"/>
    <p:sldId id="301" r:id="rId30"/>
    <p:sldId id="316" r:id="rId31"/>
    <p:sldId id="311" r:id="rId32"/>
    <p:sldId id="296"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0AD47"/>
    <a:srgbClr val="FF0000"/>
    <a:srgbClr val="00B0F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23"/>
    <p:restoredTop sz="94044"/>
  </p:normalViewPr>
  <p:slideViewPr>
    <p:cSldViewPr snapToGrid="0" snapToObjects="1">
      <p:cViewPr varScale="1">
        <p:scale>
          <a:sx n="91" d="100"/>
          <a:sy n="91" d="100"/>
        </p:scale>
        <p:origin x="1197"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678697-53F3-8B47-966A-E90253EB86A9}" type="datetimeFigureOut">
              <a:rPr kumimoji="1" lang="ja-JP" altLang="en-US" smtClean="0"/>
              <a:t>2021/12/6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31F88A4-2BDE-B24C-BF38-0DE87EE00F62}" type="slidenum">
              <a:rPr kumimoji="1" lang="ja-JP" altLang="en-US" smtClean="0"/>
              <a:t>‹#›</a:t>
            </a:fld>
            <a:endParaRPr kumimoji="1" lang="ja-JP" altLang="en-US"/>
          </a:p>
        </p:txBody>
      </p:sp>
    </p:spTree>
    <p:extLst>
      <p:ext uri="{BB962C8B-B14F-4D97-AF65-F5344CB8AC3E}">
        <p14:creationId xmlns:p14="http://schemas.microsoft.com/office/powerpoint/2010/main" val="4149132494"/>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タイトル スライド">
    <p:spTree>
      <p:nvGrpSpPr>
        <p:cNvPr id="1" name=""/>
        <p:cNvGrpSpPr/>
        <p:nvPr/>
      </p:nvGrpSpPr>
      <p:grpSpPr>
        <a:xfrm>
          <a:off x="0" y="0"/>
          <a:ext cx="0" cy="0"/>
          <a:chOff x="0" y="0"/>
          <a:chExt cx="0" cy="0"/>
        </a:xfrm>
      </p:grpSpPr>
      <p:sp>
        <p:nvSpPr>
          <p:cNvPr id="4" name="日付プレースホルダー 3">
            <a:extLst>
              <a:ext uri="{FF2B5EF4-FFF2-40B4-BE49-F238E27FC236}">
                <a16:creationId xmlns:a16="http://schemas.microsoft.com/office/drawing/2014/main" id="{0A640827-6AFC-8A43-8A28-F194FC5D657D}"/>
              </a:ext>
            </a:extLst>
          </p:cNvPr>
          <p:cNvSpPr>
            <a:spLocks noGrp="1"/>
          </p:cNvSpPr>
          <p:nvPr>
            <p:ph type="dt" sz="half" idx="10"/>
          </p:nvPr>
        </p:nvSpPr>
        <p:spPr/>
        <p:txBody>
          <a:bodyPr/>
          <a:lstStyle/>
          <a:p>
            <a:fld id="{C1D21E23-09E0-498B-A986-A0D74EA13905}" type="datetime1">
              <a:rPr kumimoji="1" lang="ja-JP" altLang="en-US" smtClean="0"/>
              <a:t>2021/12/6</a:t>
            </a:fld>
            <a:endParaRPr kumimoji="1" lang="ja-JP" altLang="en-US"/>
          </a:p>
        </p:txBody>
      </p:sp>
      <p:sp>
        <p:nvSpPr>
          <p:cNvPr id="5" name="フッター プレースホルダー 4">
            <a:extLst>
              <a:ext uri="{FF2B5EF4-FFF2-40B4-BE49-F238E27FC236}">
                <a16:creationId xmlns:a16="http://schemas.microsoft.com/office/drawing/2014/main" id="{A52E003A-B018-FB49-8111-988CFF46B685}"/>
              </a:ext>
            </a:extLst>
          </p:cNvPr>
          <p:cNvSpPr>
            <a:spLocks noGrp="1"/>
          </p:cNvSpPr>
          <p:nvPr>
            <p:ph type="ftr" sz="quarter" idx="11"/>
          </p:nvPr>
        </p:nvSpPr>
        <p:spPr/>
        <p:txBody>
          <a:bodyPr/>
          <a:lstStyle/>
          <a:p>
            <a:r>
              <a:rPr kumimoji="1" lang="en-US" altLang="ja-JP"/>
              <a:t>Kwanggle</a:t>
            </a:r>
            <a:endParaRPr kumimoji="1" lang="ja-JP" altLang="en-US"/>
          </a:p>
        </p:txBody>
      </p:sp>
      <p:sp>
        <p:nvSpPr>
          <p:cNvPr id="6" name="スライド番号プレースホルダー 5">
            <a:extLst>
              <a:ext uri="{FF2B5EF4-FFF2-40B4-BE49-F238E27FC236}">
                <a16:creationId xmlns:a16="http://schemas.microsoft.com/office/drawing/2014/main" id="{EC797B52-0063-3849-9591-47785E7E2C22}"/>
              </a:ext>
            </a:extLst>
          </p:cNvPr>
          <p:cNvSpPr>
            <a:spLocks noGrp="1"/>
          </p:cNvSpPr>
          <p:nvPr>
            <p:ph type="sldNum" sz="quarter" idx="12"/>
          </p:nvPr>
        </p:nvSpPr>
        <p:spPr/>
        <p:txBody>
          <a:bodyPr/>
          <a:lstStyle/>
          <a:p>
            <a:fld id="{0A308975-6624-A64B-9276-C536B2E7A4FC}" type="slidenum">
              <a:rPr kumimoji="1" lang="ja-JP" altLang="en-US" smtClean="0"/>
              <a:t>‹#›</a:t>
            </a:fld>
            <a:endParaRPr kumimoji="1" lang="ja-JP" altLang="en-US"/>
          </a:p>
        </p:txBody>
      </p:sp>
      <p:sp>
        <p:nvSpPr>
          <p:cNvPr id="15" name="正方形/長方形 14">
            <a:extLst>
              <a:ext uri="{FF2B5EF4-FFF2-40B4-BE49-F238E27FC236}">
                <a16:creationId xmlns:a16="http://schemas.microsoft.com/office/drawing/2014/main" id="{D267FA26-A7FD-444C-B178-C833B169A827}"/>
              </a:ext>
            </a:extLst>
          </p:cNvPr>
          <p:cNvSpPr/>
          <p:nvPr userDrawn="1"/>
        </p:nvSpPr>
        <p:spPr>
          <a:xfrm>
            <a:off x="0" y="6409966"/>
            <a:ext cx="9144000" cy="457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2" name="タイトル 1">
            <a:extLst>
              <a:ext uri="{FF2B5EF4-FFF2-40B4-BE49-F238E27FC236}">
                <a16:creationId xmlns:a16="http://schemas.microsoft.com/office/drawing/2014/main" id="{5F9B379C-E4A0-0942-B7C2-3D2F326D4134}"/>
              </a:ext>
            </a:extLst>
          </p:cNvPr>
          <p:cNvSpPr>
            <a:spLocks noGrp="1"/>
          </p:cNvSpPr>
          <p:nvPr>
            <p:ph type="ctrTitle"/>
          </p:nvPr>
        </p:nvSpPr>
        <p:spPr>
          <a:xfrm>
            <a:off x="1143000" y="997149"/>
            <a:ext cx="6858000" cy="2387600"/>
          </a:xfrm>
        </p:spPr>
        <p:txBody>
          <a:bodyPr anchor="b">
            <a:normAutofit/>
          </a:bodyPr>
          <a:lstStyle>
            <a:lvl1pPr algn="ctr">
              <a:defRPr sz="3600">
                <a:solidFill>
                  <a:schemeClr val="tx1"/>
                </a:solidFill>
              </a:defRPr>
            </a:lvl1pPr>
          </a:lstStyle>
          <a:p>
            <a:r>
              <a:rPr kumimoji="1" lang="ja-JP" altLang="en-US"/>
              <a:t>マスター タイトル</a:t>
            </a:r>
            <a:r>
              <a:rPr kumimoji="1" lang="ja-JP" altLang="en-US" dirty="0"/>
              <a:t>の書式設定</a:t>
            </a:r>
          </a:p>
        </p:txBody>
      </p:sp>
      <p:sp>
        <p:nvSpPr>
          <p:cNvPr id="3" name="字幕 2">
            <a:extLst>
              <a:ext uri="{FF2B5EF4-FFF2-40B4-BE49-F238E27FC236}">
                <a16:creationId xmlns:a16="http://schemas.microsoft.com/office/drawing/2014/main" id="{01F229F9-74EB-AE40-BAE9-B9EDFE030555}"/>
              </a:ext>
            </a:extLst>
          </p:cNvPr>
          <p:cNvSpPr>
            <a:spLocks noGrp="1"/>
          </p:cNvSpPr>
          <p:nvPr>
            <p:ph type="subTitle" idx="1"/>
          </p:nvPr>
        </p:nvSpPr>
        <p:spPr>
          <a:xfrm>
            <a:off x="1143000" y="3425506"/>
            <a:ext cx="6858000" cy="1058550"/>
          </a:xfrm>
        </p:spPr>
        <p:txBody>
          <a:bodyPr/>
          <a:lstStyle>
            <a:lvl1pPr marL="0" indent="0" algn="ctr">
              <a:buNone/>
              <a:defRPr sz="18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kumimoji="1" lang="ja-JP" altLang="en-US"/>
              <a:t>マスター サブタイトルの書式設定</a:t>
            </a:r>
          </a:p>
        </p:txBody>
      </p:sp>
      <p:sp>
        <p:nvSpPr>
          <p:cNvPr id="13" name="コンテンツ プレースホルダー 12">
            <a:extLst>
              <a:ext uri="{FF2B5EF4-FFF2-40B4-BE49-F238E27FC236}">
                <a16:creationId xmlns:a16="http://schemas.microsoft.com/office/drawing/2014/main" id="{99A2E5FE-54CB-E240-AD96-51CB85A00F04}"/>
              </a:ext>
            </a:extLst>
          </p:cNvPr>
          <p:cNvSpPr>
            <a:spLocks noGrp="1"/>
          </p:cNvSpPr>
          <p:nvPr>
            <p:ph sz="quarter" idx="13"/>
          </p:nvPr>
        </p:nvSpPr>
        <p:spPr>
          <a:xfrm>
            <a:off x="2286000" y="4872081"/>
            <a:ext cx="6858000" cy="1149859"/>
          </a:xfrm>
        </p:spPr>
        <p:txBody>
          <a:bodyPr>
            <a:normAutofit/>
          </a:bodyPr>
          <a:lstStyle>
            <a:lvl1pPr marL="0" indent="0" algn="r">
              <a:buNone/>
              <a:defRPr sz="1500">
                <a:solidFill>
                  <a:schemeClr val="tx1"/>
                </a:solidFill>
              </a:defRPr>
            </a:lvl1pPr>
            <a:lvl2pPr marL="342900" indent="0">
              <a:buNone/>
              <a:defRPr/>
            </a:lvl2pPr>
            <a:lvl3pPr marL="685800" indent="0">
              <a:buNone/>
              <a:defRPr/>
            </a:lvl3pPr>
            <a:lvl4pPr marL="1028700" indent="0">
              <a:buNone/>
              <a:defRPr/>
            </a:lvl4pPr>
            <a:lvl5pPr marL="1371600" indent="0">
              <a:buNone/>
              <a:defRPr/>
            </a:lvl5pPr>
          </a:lstStyle>
          <a:p>
            <a:pPr lvl="0"/>
            <a:r>
              <a:rPr kumimoji="1" lang="ja-JP" altLang="en-US"/>
              <a:t>マスター テキストの書式設定</a:t>
            </a:r>
          </a:p>
        </p:txBody>
      </p:sp>
      <p:sp>
        <p:nvSpPr>
          <p:cNvPr id="7" name="正方形/長方形 6">
            <a:extLst>
              <a:ext uri="{FF2B5EF4-FFF2-40B4-BE49-F238E27FC236}">
                <a16:creationId xmlns:a16="http://schemas.microsoft.com/office/drawing/2014/main" id="{9BB6FC0E-905A-A641-828A-F09F815FD06E}"/>
              </a:ext>
            </a:extLst>
          </p:cNvPr>
          <p:cNvSpPr/>
          <p:nvPr userDrawn="1"/>
        </p:nvSpPr>
        <p:spPr>
          <a:xfrm>
            <a:off x="441520" y="3400854"/>
            <a:ext cx="8260960"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1030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タイトルと縦書きテキスト">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00EAF3FA-AB3A-43BF-96A4-E2E266590AA0}" type="datetime1">
              <a:rPr kumimoji="1" lang="ja-JP" altLang="en-US" smtClean="0"/>
              <a:t>2021/12/6</a:t>
            </a:fld>
            <a:endParaRPr kumimoji="1" lang="ja-JP" altLang="en-US"/>
          </a:p>
        </p:txBody>
      </p:sp>
      <p:sp>
        <p:nvSpPr>
          <p:cNvPr id="5" name="Footer Placeholder 4"/>
          <p:cNvSpPr>
            <a:spLocks noGrp="1"/>
          </p:cNvSpPr>
          <p:nvPr>
            <p:ph type="ftr" sz="quarter" idx="11"/>
          </p:nvPr>
        </p:nvSpPr>
        <p:spPr/>
        <p:txBody>
          <a:bodyPr/>
          <a:lstStyle/>
          <a:p>
            <a:r>
              <a:rPr kumimoji="1" lang="en-US" altLang="ja-JP"/>
              <a:t>Kwanggle</a:t>
            </a:r>
            <a:endParaRPr kumimoji="1" lang="ja-JP" altLang="en-US"/>
          </a:p>
        </p:txBody>
      </p:sp>
      <p:sp>
        <p:nvSpPr>
          <p:cNvPr id="6" name="Slide Number Placeholder 5"/>
          <p:cNvSpPr>
            <a:spLocks noGrp="1"/>
          </p:cNvSpPr>
          <p:nvPr>
            <p:ph type="sldNum" sz="quarter" idx="12"/>
          </p:nvPr>
        </p:nvSpPr>
        <p:spPr/>
        <p:txBody>
          <a:bodyPr/>
          <a:lstStyle/>
          <a:p>
            <a:fld id="{0A308975-6624-A64B-9276-C536B2E7A4FC}" type="slidenum">
              <a:rPr kumimoji="1" lang="ja-JP" altLang="en-US" smtClean="0"/>
              <a:t>‹#›</a:t>
            </a:fld>
            <a:endParaRPr kumimoji="1" lang="ja-JP" altLang="en-US"/>
          </a:p>
        </p:txBody>
      </p:sp>
      <p:sp>
        <p:nvSpPr>
          <p:cNvPr id="12" name="Title 1">
            <a:extLst>
              <a:ext uri="{FF2B5EF4-FFF2-40B4-BE49-F238E27FC236}">
                <a16:creationId xmlns:a16="http://schemas.microsoft.com/office/drawing/2014/main" id="{95ECB278-A423-6942-982F-9A9B9061B9BC}"/>
              </a:ext>
            </a:extLst>
          </p:cNvPr>
          <p:cNvSpPr>
            <a:spLocks noGrp="1"/>
          </p:cNvSpPr>
          <p:nvPr>
            <p:ph type="title"/>
          </p:nvPr>
        </p:nvSpPr>
        <p:spPr>
          <a:xfrm>
            <a:off x="405962" y="146152"/>
            <a:ext cx="7886700" cy="798066"/>
          </a:xfrm>
        </p:spPr>
        <p:txBody>
          <a:bodyPr/>
          <a:lstStyle>
            <a:lvl1pPr>
              <a:defRPr>
                <a:solidFill>
                  <a:schemeClr val="tx1"/>
                </a:solidFill>
                <a:latin typeface="Meiryo" panose="020B0604030504040204" pitchFamily="34" charset="-128"/>
                <a:ea typeface="Meiryo" panose="020B0604030504040204" pitchFamily="34" charset="-128"/>
              </a:defRPr>
            </a:lvl1pPr>
          </a:lstStyle>
          <a:p>
            <a:r>
              <a:rPr lang="ja-JP" altLang="en-US"/>
              <a:t>マスター タイトルの書式設定</a:t>
            </a:r>
            <a:endParaRPr lang="en-US" dirty="0"/>
          </a:p>
        </p:txBody>
      </p:sp>
      <p:sp>
        <p:nvSpPr>
          <p:cNvPr id="14" name="正方形/長方形 13">
            <a:extLst>
              <a:ext uri="{FF2B5EF4-FFF2-40B4-BE49-F238E27FC236}">
                <a16:creationId xmlns:a16="http://schemas.microsoft.com/office/drawing/2014/main" id="{ACFD2C9D-7401-A549-88DB-6ACDD31D8C52}"/>
              </a:ext>
            </a:extLst>
          </p:cNvPr>
          <p:cNvSpPr/>
          <p:nvPr userDrawn="1"/>
        </p:nvSpPr>
        <p:spPr>
          <a:xfrm>
            <a:off x="522143" y="782291"/>
            <a:ext cx="8621857" cy="45719"/>
          </a:xfrm>
          <a:prstGeom prst="rect">
            <a:avLst/>
          </a:prstGeom>
          <a:solidFill>
            <a:srgbClr val="00B0F0">
              <a:alpha val="80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Tree>
    <p:extLst>
      <p:ext uri="{BB962C8B-B14F-4D97-AF65-F5344CB8AC3E}">
        <p14:creationId xmlns:p14="http://schemas.microsoft.com/office/powerpoint/2010/main" val="28597745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8057546F-47AD-40F2-A320-0D02DEBCEB32}" type="datetime1">
              <a:rPr kumimoji="1" lang="ja-JP" altLang="en-US" smtClean="0"/>
              <a:t>2021/12/6</a:t>
            </a:fld>
            <a:endParaRPr kumimoji="1" lang="ja-JP" altLang="en-US"/>
          </a:p>
        </p:txBody>
      </p:sp>
      <p:sp>
        <p:nvSpPr>
          <p:cNvPr id="5" name="Footer Placeholder 4"/>
          <p:cNvSpPr>
            <a:spLocks noGrp="1"/>
          </p:cNvSpPr>
          <p:nvPr>
            <p:ph type="ftr" sz="quarter" idx="11"/>
          </p:nvPr>
        </p:nvSpPr>
        <p:spPr/>
        <p:txBody>
          <a:bodyPr/>
          <a:lstStyle/>
          <a:p>
            <a:r>
              <a:rPr kumimoji="1" lang="en-US" altLang="ja-JP"/>
              <a:t>Kwanggle</a:t>
            </a:r>
            <a:endParaRPr kumimoji="1" lang="ja-JP" altLang="en-US"/>
          </a:p>
        </p:txBody>
      </p:sp>
      <p:sp>
        <p:nvSpPr>
          <p:cNvPr id="6" name="Slide Number Placeholder 5"/>
          <p:cNvSpPr>
            <a:spLocks noGrp="1"/>
          </p:cNvSpPr>
          <p:nvPr>
            <p:ph type="sldNum" sz="quarter" idx="12"/>
          </p:nvPr>
        </p:nvSpPr>
        <p:spPr/>
        <p:txBody>
          <a:bodyPr/>
          <a:lstStyle/>
          <a:p>
            <a:fld id="{0A308975-6624-A64B-9276-C536B2E7A4FC}" type="slidenum">
              <a:rPr kumimoji="1" lang="ja-JP" altLang="en-US" smtClean="0"/>
              <a:t>‹#›</a:t>
            </a:fld>
            <a:endParaRPr kumimoji="1" lang="ja-JP" altLang="en-US"/>
          </a:p>
        </p:txBody>
      </p:sp>
    </p:spTree>
    <p:extLst>
      <p:ext uri="{BB962C8B-B14F-4D97-AF65-F5344CB8AC3E}">
        <p14:creationId xmlns:p14="http://schemas.microsoft.com/office/powerpoint/2010/main" val="29302073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
        <p:nvSpPr>
          <p:cNvPr id="8" name="正方形/長方形 7">
            <a:extLst>
              <a:ext uri="{FF2B5EF4-FFF2-40B4-BE49-F238E27FC236}">
                <a16:creationId xmlns:a16="http://schemas.microsoft.com/office/drawing/2014/main" id="{ABE652DB-BFBF-4431-9D99-CE3B25AE3CD8}"/>
              </a:ext>
            </a:extLst>
          </p:cNvPr>
          <p:cNvSpPr/>
          <p:nvPr userDrawn="1"/>
        </p:nvSpPr>
        <p:spPr>
          <a:xfrm>
            <a:off x="0" y="6409966"/>
            <a:ext cx="9144000" cy="4572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2" name="Title 1"/>
          <p:cNvSpPr>
            <a:spLocks noGrp="1"/>
          </p:cNvSpPr>
          <p:nvPr>
            <p:ph type="ctrTitle"/>
          </p:nvPr>
        </p:nvSpPr>
        <p:spPr>
          <a:xfrm>
            <a:off x="685800" y="2627189"/>
            <a:ext cx="7772400" cy="796524"/>
          </a:xfrm>
        </p:spPr>
        <p:txBody>
          <a:bodyPr anchor="b">
            <a:normAutofit/>
          </a:bodyPr>
          <a:lstStyle>
            <a:lvl1pPr algn="ctr">
              <a:defRPr sz="4000">
                <a:solidFill>
                  <a:schemeClr val="tx1"/>
                </a:solidFill>
              </a:defRPr>
            </a:lvl1pPr>
          </a:lstStyle>
          <a:p>
            <a:r>
              <a:rPr lang="ja-JP" altLang="en-US" dirty="0"/>
              <a:t>マスター タイトルの書式設定</a:t>
            </a:r>
            <a:endParaRPr lang="en-US" dirty="0"/>
          </a:p>
        </p:txBody>
      </p:sp>
      <p:sp>
        <p:nvSpPr>
          <p:cNvPr id="5" name="正方形/長方形 4">
            <a:extLst>
              <a:ext uri="{FF2B5EF4-FFF2-40B4-BE49-F238E27FC236}">
                <a16:creationId xmlns:a16="http://schemas.microsoft.com/office/drawing/2014/main" id="{27EC5D6B-C193-9241-8E93-73C166457D03}"/>
              </a:ext>
            </a:extLst>
          </p:cNvPr>
          <p:cNvSpPr/>
          <p:nvPr userDrawn="1"/>
        </p:nvSpPr>
        <p:spPr>
          <a:xfrm>
            <a:off x="441520" y="3400854"/>
            <a:ext cx="8260960"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310881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3" name="Content Placeholder 2"/>
          <p:cNvSpPr>
            <a:spLocks noGrp="1"/>
          </p:cNvSpPr>
          <p:nvPr>
            <p:ph idx="1"/>
          </p:nvPr>
        </p:nvSpPr>
        <p:spPr>
          <a:xfrm>
            <a:off x="285750" y="993994"/>
            <a:ext cx="8621856" cy="5227903"/>
          </a:xfrm>
        </p:spPr>
        <p:txBody>
          <a:bodyPr>
            <a:normAutofit/>
          </a:bodyPr>
          <a:lstStyle>
            <a:lvl1pPr>
              <a:lnSpc>
                <a:spcPts val="3480"/>
              </a:lnSpc>
              <a:defRPr sz="2000">
                <a:latin typeface="Meiryo" panose="020B0604030504040204" pitchFamily="34" charset="-128"/>
                <a:ea typeface="Meiryo" panose="020B0604030504040204" pitchFamily="34" charset="-128"/>
              </a:defRPr>
            </a:lvl1pPr>
            <a:lvl2pPr>
              <a:lnSpc>
                <a:spcPts val="3480"/>
              </a:lnSpc>
              <a:defRPr sz="1800">
                <a:latin typeface="Meiryo" panose="020B0604030504040204" pitchFamily="34" charset="-128"/>
                <a:ea typeface="Meiryo" panose="020B0604030504040204" pitchFamily="34" charset="-128"/>
              </a:defRPr>
            </a:lvl2pPr>
            <a:lvl3pPr>
              <a:lnSpc>
                <a:spcPts val="3480"/>
              </a:lnSpc>
              <a:defRPr sz="1600">
                <a:latin typeface="Meiryo" panose="020B0604030504040204" pitchFamily="34" charset="-128"/>
                <a:ea typeface="Meiryo" panose="020B0604030504040204" pitchFamily="34" charset="-128"/>
              </a:defRPr>
            </a:lvl3pPr>
            <a:lvl4pPr>
              <a:lnSpc>
                <a:spcPts val="3480"/>
              </a:lnSpc>
              <a:defRPr sz="1400">
                <a:latin typeface="Meiryo" panose="020B0604030504040204" pitchFamily="34" charset="-128"/>
                <a:ea typeface="Meiryo" panose="020B0604030504040204" pitchFamily="34" charset="-128"/>
              </a:defRPr>
            </a:lvl4pPr>
            <a:lvl5pPr>
              <a:lnSpc>
                <a:spcPts val="3480"/>
              </a:lnSpc>
              <a:defRPr sz="1400">
                <a:latin typeface="Meiryo" panose="020B0604030504040204" pitchFamily="34" charset="-128"/>
                <a:ea typeface="Meiryo"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lvl1pPr>
              <a:defRPr>
                <a:latin typeface="Meiryo" panose="020B0604030504040204" pitchFamily="34" charset="-128"/>
                <a:ea typeface="Meiryo" panose="020B0604030504040204" pitchFamily="34" charset="-128"/>
              </a:defRPr>
            </a:lvl1pPr>
          </a:lstStyle>
          <a:p>
            <a:fld id="{D91D9560-C2A7-4BC3-A255-F5A6484F14F9}" type="datetime1">
              <a:rPr kumimoji="1" lang="ja-JP" altLang="en-US" smtClean="0"/>
              <a:t>2021/12/6</a:t>
            </a:fld>
            <a:endParaRPr kumimoji="1" lang="ja-JP" altLang="en-US"/>
          </a:p>
        </p:txBody>
      </p:sp>
      <p:sp>
        <p:nvSpPr>
          <p:cNvPr id="5" name="Footer Placeholder 4"/>
          <p:cNvSpPr>
            <a:spLocks noGrp="1"/>
          </p:cNvSpPr>
          <p:nvPr>
            <p:ph type="ftr" sz="quarter" idx="11"/>
          </p:nvPr>
        </p:nvSpPr>
        <p:spPr/>
        <p:txBody>
          <a:bodyPr/>
          <a:lstStyle>
            <a:lvl1pPr>
              <a:defRPr>
                <a:latin typeface="Meiryo" panose="020B0604030504040204" pitchFamily="34" charset="-128"/>
                <a:ea typeface="Meiryo" panose="020B0604030504040204" pitchFamily="34" charset="-128"/>
              </a:defRPr>
            </a:lvl1pPr>
          </a:lstStyle>
          <a:p>
            <a:r>
              <a:rPr kumimoji="1" lang="en-US" altLang="ja-JP"/>
              <a:t>Kwanggle</a:t>
            </a:r>
            <a:endParaRPr kumimoji="1" lang="ja-JP" altLang="en-US"/>
          </a:p>
        </p:txBody>
      </p:sp>
      <p:sp>
        <p:nvSpPr>
          <p:cNvPr id="6" name="Slide Number Placeholder 5"/>
          <p:cNvSpPr>
            <a:spLocks noGrp="1"/>
          </p:cNvSpPr>
          <p:nvPr>
            <p:ph type="sldNum" sz="quarter" idx="12"/>
          </p:nvPr>
        </p:nvSpPr>
        <p:spPr/>
        <p:txBody>
          <a:bodyPr/>
          <a:lstStyle>
            <a:lvl1pPr>
              <a:defRPr>
                <a:latin typeface="Meiryo" panose="020B0604030504040204" pitchFamily="34" charset="-128"/>
                <a:ea typeface="Meiryo" panose="020B0604030504040204" pitchFamily="34" charset="-128"/>
              </a:defRPr>
            </a:lvl1pPr>
          </a:lstStyle>
          <a:p>
            <a:fld id="{0A308975-6624-A64B-9276-C536B2E7A4FC}" type="slidenum">
              <a:rPr kumimoji="1" lang="ja-JP" altLang="en-US" smtClean="0"/>
              <a:pPr/>
              <a:t>‹#›</a:t>
            </a:fld>
            <a:endParaRPr kumimoji="1" lang="ja-JP" altLang="en-US"/>
          </a:p>
        </p:txBody>
      </p:sp>
      <p:sp>
        <p:nvSpPr>
          <p:cNvPr id="2" name="Title 1"/>
          <p:cNvSpPr>
            <a:spLocks noGrp="1"/>
          </p:cNvSpPr>
          <p:nvPr>
            <p:ph type="title"/>
          </p:nvPr>
        </p:nvSpPr>
        <p:spPr>
          <a:xfrm>
            <a:off x="405962" y="146152"/>
            <a:ext cx="7886700" cy="798066"/>
          </a:xfrm>
        </p:spPr>
        <p:txBody>
          <a:bodyPr>
            <a:normAutofit/>
          </a:bodyPr>
          <a:lstStyle>
            <a:lvl1pPr>
              <a:defRPr sz="2800">
                <a:solidFill>
                  <a:schemeClr val="tx1"/>
                </a:solidFill>
                <a:latin typeface="Meiryo" panose="020B0604030504040204" pitchFamily="34" charset="-128"/>
                <a:ea typeface="Meiryo" panose="020B0604030504040204" pitchFamily="34" charset="-128"/>
              </a:defRPr>
            </a:lvl1pPr>
          </a:lstStyle>
          <a:p>
            <a:r>
              <a:rPr lang="ja-JP" altLang="en-US" dirty="0"/>
              <a:t>マスター タイトルの書式設定</a:t>
            </a:r>
            <a:endParaRPr lang="en-US" dirty="0"/>
          </a:p>
        </p:txBody>
      </p:sp>
      <p:sp>
        <p:nvSpPr>
          <p:cNvPr id="8" name="テキスト ボックス 7">
            <a:extLst>
              <a:ext uri="{FF2B5EF4-FFF2-40B4-BE49-F238E27FC236}">
                <a16:creationId xmlns:a16="http://schemas.microsoft.com/office/drawing/2014/main" id="{F72D9347-7CD1-7D49-B0EA-2EE114811D11}"/>
              </a:ext>
            </a:extLst>
          </p:cNvPr>
          <p:cNvSpPr txBox="1"/>
          <p:nvPr userDrawn="1"/>
        </p:nvSpPr>
        <p:spPr>
          <a:xfrm>
            <a:off x="7828856" y="6550025"/>
            <a:ext cx="503614" cy="276999"/>
          </a:xfrm>
          <a:prstGeom prst="rect">
            <a:avLst/>
          </a:prstGeom>
          <a:noFill/>
        </p:spPr>
        <p:txBody>
          <a:bodyPr wrap="square" rtlCol="0">
            <a:spAutoFit/>
          </a:bodyPr>
          <a:lstStyle/>
          <a:p>
            <a:r>
              <a:rPr kumimoji="1" lang="en-US" altLang="ja-JP" sz="1200" dirty="0">
                <a:latin typeface="Meiryo" panose="020B0604030504040204" pitchFamily="34" charset="-128"/>
                <a:ea typeface="Meiryo" panose="020B0604030504040204" pitchFamily="34" charset="-128"/>
              </a:rPr>
              <a:t>/</a:t>
            </a:r>
            <a:endParaRPr kumimoji="1" lang="ja-JP" altLang="en-US" sz="1200">
              <a:latin typeface="Meiryo" panose="020B0604030504040204" pitchFamily="34" charset="-128"/>
              <a:ea typeface="Meiryo" panose="020B0604030504040204" pitchFamily="34" charset="-128"/>
            </a:endParaRPr>
          </a:p>
        </p:txBody>
      </p:sp>
      <p:sp>
        <p:nvSpPr>
          <p:cNvPr id="9" name="正方形/長方形 8">
            <a:extLst>
              <a:ext uri="{FF2B5EF4-FFF2-40B4-BE49-F238E27FC236}">
                <a16:creationId xmlns:a16="http://schemas.microsoft.com/office/drawing/2014/main" id="{0D3F6AE0-E96F-9B4F-8B14-FEECC846DA0D}"/>
              </a:ext>
            </a:extLst>
          </p:cNvPr>
          <p:cNvSpPr/>
          <p:nvPr userDrawn="1"/>
        </p:nvSpPr>
        <p:spPr>
          <a:xfrm>
            <a:off x="522143" y="782291"/>
            <a:ext cx="8621857" cy="45719"/>
          </a:xfrm>
          <a:prstGeom prst="rect">
            <a:avLst/>
          </a:prstGeom>
          <a:solidFill>
            <a:srgbClr val="00B0F0">
              <a:alpha val="80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Tree>
    <p:extLst>
      <p:ext uri="{BB962C8B-B14F-4D97-AF65-F5344CB8AC3E}">
        <p14:creationId xmlns:p14="http://schemas.microsoft.com/office/powerpoint/2010/main" val="6829049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550715"/>
            <a:ext cx="7886700" cy="2852737"/>
          </a:xfrm>
        </p:spPr>
        <p:txBody>
          <a:bodyPr anchor="b">
            <a:normAutofit/>
          </a:bodyPr>
          <a:lstStyle>
            <a:lvl1pPr>
              <a:defRPr sz="4400">
                <a:latin typeface="Meiryo" panose="020B0604030504040204" pitchFamily="34" charset="-128"/>
                <a:ea typeface="Meiryo" panose="020B0604030504040204" pitchFamily="34" charset="-128"/>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469466"/>
            <a:ext cx="7886700" cy="1500187"/>
          </a:xfrm>
        </p:spPr>
        <p:txBody>
          <a:bodyPr/>
          <a:lstStyle>
            <a:lvl1pPr marL="0" indent="0">
              <a:buNone/>
              <a:defRPr sz="2400">
                <a:solidFill>
                  <a:schemeClr val="tx1"/>
                </a:solidFill>
                <a:latin typeface="Meiryo" panose="020B0604030504040204" pitchFamily="34" charset="-128"/>
                <a:ea typeface="Meiryo" panose="020B0604030504040204" pitchFamily="34" charset="-128"/>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388ED519-2910-4FFB-9764-E8820E05EB36}" type="datetime1">
              <a:rPr kumimoji="1" lang="ja-JP" altLang="en-US" smtClean="0"/>
              <a:t>2021/12/6</a:t>
            </a:fld>
            <a:endParaRPr kumimoji="1" lang="ja-JP" altLang="en-US"/>
          </a:p>
        </p:txBody>
      </p:sp>
      <p:sp>
        <p:nvSpPr>
          <p:cNvPr id="5" name="Footer Placeholder 4"/>
          <p:cNvSpPr>
            <a:spLocks noGrp="1"/>
          </p:cNvSpPr>
          <p:nvPr>
            <p:ph type="ftr" sz="quarter" idx="11"/>
          </p:nvPr>
        </p:nvSpPr>
        <p:spPr/>
        <p:txBody>
          <a:bodyPr/>
          <a:lstStyle/>
          <a:p>
            <a:r>
              <a:rPr kumimoji="1" lang="en-US" altLang="ja-JP"/>
              <a:t>Kwanggle</a:t>
            </a:r>
            <a:endParaRPr kumimoji="1" lang="ja-JP" altLang="en-US"/>
          </a:p>
        </p:txBody>
      </p:sp>
      <p:sp>
        <p:nvSpPr>
          <p:cNvPr id="7" name="正方形/長方形 6">
            <a:extLst>
              <a:ext uri="{FF2B5EF4-FFF2-40B4-BE49-F238E27FC236}">
                <a16:creationId xmlns:a16="http://schemas.microsoft.com/office/drawing/2014/main" id="{FA57140F-A4A1-4749-830F-DFB483E82A31}"/>
              </a:ext>
            </a:extLst>
          </p:cNvPr>
          <p:cNvSpPr/>
          <p:nvPr userDrawn="1"/>
        </p:nvSpPr>
        <p:spPr>
          <a:xfrm>
            <a:off x="522143" y="4423747"/>
            <a:ext cx="8621857" cy="45719"/>
          </a:xfrm>
          <a:prstGeom prst="rect">
            <a:avLst/>
          </a:prstGeom>
          <a:solidFill>
            <a:srgbClr val="00B0F0">
              <a:alpha val="80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Tree>
    <p:extLst>
      <p:ext uri="{BB962C8B-B14F-4D97-AF65-F5344CB8AC3E}">
        <p14:creationId xmlns:p14="http://schemas.microsoft.com/office/powerpoint/2010/main" val="3917409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 つのコンテンツ">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F8498C33-FB09-4BF6-81AA-2B238F978EA7}" type="datetime1">
              <a:rPr kumimoji="1" lang="ja-JP" altLang="en-US" smtClean="0"/>
              <a:t>2021/12/6</a:t>
            </a:fld>
            <a:endParaRPr kumimoji="1" lang="ja-JP" altLang="en-US"/>
          </a:p>
        </p:txBody>
      </p:sp>
      <p:sp>
        <p:nvSpPr>
          <p:cNvPr id="6" name="Footer Placeholder 5"/>
          <p:cNvSpPr>
            <a:spLocks noGrp="1"/>
          </p:cNvSpPr>
          <p:nvPr>
            <p:ph type="ftr" sz="quarter" idx="11"/>
          </p:nvPr>
        </p:nvSpPr>
        <p:spPr/>
        <p:txBody>
          <a:bodyPr/>
          <a:lstStyle/>
          <a:p>
            <a:r>
              <a:rPr kumimoji="1" lang="en-US" altLang="ja-JP"/>
              <a:t>Kwanggle</a:t>
            </a:r>
            <a:endParaRPr kumimoji="1" lang="ja-JP" altLang="en-US"/>
          </a:p>
        </p:txBody>
      </p:sp>
      <p:sp>
        <p:nvSpPr>
          <p:cNvPr id="7" name="Slide Number Placeholder 6"/>
          <p:cNvSpPr>
            <a:spLocks noGrp="1"/>
          </p:cNvSpPr>
          <p:nvPr>
            <p:ph type="sldNum" sz="quarter" idx="12"/>
          </p:nvPr>
        </p:nvSpPr>
        <p:spPr/>
        <p:txBody>
          <a:bodyPr/>
          <a:lstStyle/>
          <a:p>
            <a:fld id="{0A308975-6624-A64B-9276-C536B2E7A4FC}" type="slidenum">
              <a:rPr kumimoji="1" lang="ja-JP" altLang="en-US" smtClean="0"/>
              <a:t>‹#›</a:t>
            </a:fld>
            <a:endParaRPr kumimoji="1" lang="ja-JP" altLang="en-US"/>
          </a:p>
        </p:txBody>
      </p:sp>
      <p:sp>
        <p:nvSpPr>
          <p:cNvPr id="3" name="Content Placeholder 2"/>
          <p:cNvSpPr>
            <a:spLocks noGrp="1"/>
          </p:cNvSpPr>
          <p:nvPr>
            <p:ph sz="half" idx="1"/>
          </p:nvPr>
        </p:nvSpPr>
        <p:spPr>
          <a:xfrm>
            <a:off x="405961" y="1267504"/>
            <a:ext cx="4108889" cy="4909459"/>
          </a:xfrm>
        </p:spPr>
        <p:txBody>
          <a:bodyPr/>
          <a:lstStyle>
            <a:lvl1pPr>
              <a:defRPr>
                <a:latin typeface="Meiryo" panose="020B0604030504040204" pitchFamily="34" charset="-128"/>
                <a:ea typeface="Meiryo" panose="020B0604030504040204" pitchFamily="34" charset="-128"/>
              </a:defRPr>
            </a:lvl1pPr>
            <a:lvl2pPr>
              <a:defRPr>
                <a:latin typeface="Meiryo" panose="020B0604030504040204" pitchFamily="34" charset="-128"/>
                <a:ea typeface="Meiryo" panose="020B0604030504040204" pitchFamily="34" charset="-128"/>
              </a:defRPr>
            </a:lvl2pPr>
            <a:lvl3pPr>
              <a:defRPr>
                <a:latin typeface="Meiryo" panose="020B0604030504040204" pitchFamily="34" charset="-128"/>
                <a:ea typeface="Meiryo" panose="020B0604030504040204" pitchFamily="34" charset="-128"/>
              </a:defRPr>
            </a:lvl3pPr>
            <a:lvl4pPr>
              <a:defRPr>
                <a:latin typeface="Meiryo" panose="020B0604030504040204" pitchFamily="34" charset="-128"/>
                <a:ea typeface="Meiryo" panose="020B0604030504040204" pitchFamily="34" charset="-128"/>
              </a:defRPr>
            </a:lvl4pPr>
            <a:lvl5pPr>
              <a:defRPr>
                <a:latin typeface="Meiryo" panose="020B0604030504040204" pitchFamily="34" charset="-128"/>
                <a:ea typeface="Meiryo"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4" name="Content Placeholder 3"/>
          <p:cNvSpPr>
            <a:spLocks noGrp="1"/>
          </p:cNvSpPr>
          <p:nvPr>
            <p:ph sz="half" idx="2"/>
          </p:nvPr>
        </p:nvSpPr>
        <p:spPr>
          <a:xfrm>
            <a:off x="4629150" y="1267504"/>
            <a:ext cx="4108888" cy="4909459"/>
          </a:xfrm>
        </p:spPr>
        <p:txBody>
          <a:bodyPr/>
          <a:lstStyle>
            <a:lvl1pPr>
              <a:defRPr>
                <a:latin typeface="Meiryo" panose="020B0604030504040204" pitchFamily="34" charset="-128"/>
                <a:ea typeface="Meiryo" panose="020B0604030504040204" pitchFamily="34" charset="-128"/>
              </a:defRPr>
            </a:lvl1pPr>
            <a:lvl2pPr>
              <a:defRPr>
                <a:latin typeface="Meiryo" panose="020B0604030504040204" pitchFamily="34" charset="-128"/>
                <a:ea typeface="Meiryo" panose="020B0604030504040204" pitchFamily="34" charset="-128"/>
              </a:defRPr>
            </a:lvl2pPr>
            <a:lvl3pPr>
              <a:defRPr>
                <a:latin typeface="Meiryo" panose="020B0604030504040204" pitchFamily="34" charset="-128"/>
                <a:ea typeface="Meiryo" panose="020B0604030504040204" pitchFamily="34" charset="-128"/>
              </a:defRPr>
            </a:lvl3pPr>
            <a:lvl4pPr>
              <a:defRPr>
                <a:latin typeface="Meiryo" panose="020B0604030504040204" pitchFamily="34" charset="-128"/>
                <a:ea typeface="Meiryo" panose="020B0604030504040204" pitchFamily="34" charset="-128"/>
              </a:defRPr>
            </a:lvl4pPr>
            <a:lvl5pPr>
              <a:defRPr>
                <a:latin typeface="Meiryo" panose="020B0604030504040204" pitchFamily="34" charset="-128"/>
                <a:ea typeface="Meiryo"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11" name="Title 1">
            <a:extLst>
              <a:ext uri="{FF2B5EF4-FFF2-40B4-BE49-F238E27FC236}">
                <a16:creationId xmlns:a16="http://schemas.microsoft.com/office/drawing/2014/main" id="{C04FF38E-F3C3-EB42-B561-C0BEDB6DE61C}"/>
              </a:ext>
            </a:extLst>
          </p:cNvPr>
          <p:cNvSpPr>
            <a:spLocks noGrp="1"/>
          </p:cNvSpPr>
          <p:nvPr>
            <p:ph type="title"/>
          </p:nvPr>
        </p:nvSpPr>
        <p:spPr>
          <a:xfrm>
            <a:off x="405962" y="146152"/>
            <a:ext cx="7886700" cy="798066"/>
          </a:xfrm>
        </p:spPr>
        <p:txBody>
          <a:bodyPr/>
          <a:lstStyle>
            <a:lvl1pPr>
              <a:defRPr>
                <a:solidFill>
                  <a:schemeClr val="tx1"/>
                </a:solidFill>
                <a:latin typeface="Meiryo" panose="020B0604030504040204" pitchFamily="34" charset="-128"/>
                <a:ea typeface="Meiryo" panose="020B0604030504040204" pitchFamily="34" charset="-128"/>
              </a:defRPr>
            </a:lvl1pPr>
          </a:lstStyle>
          <a:p>
            <a:r>
              <a:rPr lang="ja-JP" altLang="en-US"/>
              <a:t>マスター タイトルの書式設定</a:t>
            </a:r>
            <a:endParaRPr lang="en-US" dirty="0"/>
          </a:p>
        </p:txBody>
      </p:sp>
      <p:sp>
        <p:nvSpPr>
          <p:cNvPr id="13" name="正方形/長方形 12">
            <a:extLst>
              <a:ext uri="{FF2B5EF4-FFF2-40B4-BE49-F238E27FC236}">
                <a16:creationId xmlns:a16="http://schemas.microsoft.com/office/drawing/2014/main" id="{8568A3DD-5553-BA4A-A256-CFEA51649D26}"/>
              </a:ext>
            </a:extLst>
          </p:cNvPr>
          <p:cNvSpPr/>
          <p:nvPr userDrawn="1"/>
        </p:nvSpPr>
        <p:spPr>
          <a:xfrm>
            <a:off x="522143" y="782291"/>
            <a:ext cx="8621857" cy="45719"/>
          </a:xfrm>
          <a:prstGeom prst="rect">
            <a:avLst/>
          </a:prstGeom>
          <a:solidFill>
            <a:srgbClr val="00B0F0">
              <a:alpha val="80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Tree>
    <p:extLst>
      <p:ext uri="{BB962C8B-B14F-4D97-AF65-F5344CB8AC3E}">
        <p14:creationId xmlns:p14="http://schemas.microsoft.com/office/powerpoint/2010/main" val="34052752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5961" y="1399280"/>
            <a:ext cx="4166037"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405962" y="2223192"/>
            <a:ext cx="4166038" cy="4006228"/>
          </a:xfrm>
        </p:spPr>
        <p:txBody>
          <a:bodyPr/>
          <a:lstStyle>
            <a:lvl1pPr>
              <a:defRPr>
                <a:latin typeface="Meiryo" panose="020B0604030504040204" pitchFamily="34" charset="-128"/>
                <a:ea typeface="Meiryo" panose="020B0604030504040204" pitchFamily="34" charset="-128"/>
              </a:defRPr>
            </a:lvl1pPr>
            <a:lvl2pPr>
              <a:defRPr>
                <a:latin typeface="Meiryo" panose="020B0604030504040204" pitchFamily="34" charset="-128"/>
                <a:ea typeface="Meiryo" panose="020B0604030504040204" pitchFamily="34" charset="-128"/>
              </a:defRPr>
            </a:lvl2pPr>
            <a:lvl3pPr>
              <a:defRPr>
                <a:latin typeface="Meiryo" panose="020B0604030504040204" pitchFamily="34" charset="-128"/>
                <a:ea typeface="Meiryo" panose="020B0604030504040204" pitchFamily="34" charset="-128"/>
              </a:defRPr>
            </a:lvl3pPr>
            <a:lvl4pPr>
              <a:defRPr>
                <a:latin typeface="Meiryo" panose="020B0604030504040204" pitchFamily="34" charset="-128"/>
                <a:ea typeface="Meiryo" panose="020B0604030504040204" pitchFamily="34" charset="-128"/>
              </a:defRPr>
            </a:lvl4pPr>
            <a:lvl5pPr>
              <a:defRPr>
                <a:latin typeface="Meiryo" panose="020B0604030504040204" pitchFamily="34" charset="-128"/>
                <a:ea typeface="Meiryo"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5" name="Text Placeholder 4"/>
          <p:cNvSpPr>
            <a:spLocks noGrp="1"/>
          </p:cNvSpPr>
          <p:nvPr>
            <p:ph type="body" sz="quarter" idx="3"/>
          </p:nvPr>
        </p:nvSpPr>
        <p:spPr>
          <a:xfrm>
            <a:off x="4572000" y="1399280"/>
            <a:ext cx="4166038" cy="823912"/>
          </a:xfrm>
        </p:spPr>
        <p:txBody>
          <a:bodyPr anchor="b"/>
          <a:lstStyle>
            <a:lvl1pPr marL="0" indent="0">
              <a:buNone/>
              <a:defRPr sz="2400" b="1">
                <a:latin typeface="Meiryo" panose="020B0604030504040204" pitchFamily="34" charset="-128"/>
                <a:ea typeface="Meiryo" panose="020B0604030504040204" pitchFamily="34" charset="-12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4572000" y="2223192"/>
            <a:ext cx="4166038" cy="4006228"/>
          </a:xfrm>
        </p:spPr>
        <p:txBody>
          <a:bodyPr/>
          <a:lstStyle>
            <a:lvl1pPr>
              <a:defRPr>
                <a:latin typeface="Meiryo" panose="020B0604030504040204" pitchFamily="34" charset="-128"/>
                <a:ea typeface="Meiryo" panose="020B0604030504040204" pitchFamily="34" charset="-128"/>
              </a:defRPr>
            </a:lvl1pPr>
            <a:lvl2pPr>
              <a:defRPr>
                <a:latin typeface="Meiryo" panose="020B0604030504040204" pitchFamily="34" charset="-128"/>
                <a:ea typeface="Meiryo" panose="020B0604030504040204" pitchFamily="34" charset="-128"/>
              </a:defRPr>
            </a:lvl2pPr>
            <a:lvl3pPr>
              <a:defRPr>
                <a:latin typeface="Meiryo" panose="020B0604030504040204" pitchFamily="34" charset="-128"/>
                <a:ea typeface="Meiryo" panose="020B0604030504040204" pitchFamily="34" charset="-128"/>
              </a:defRPr>
            </a:lvl3pPr>
            <a:lvl4pPr>
              <a:defRPr>
                <a:latin typeface="Meiryo" panose="020B0604030504040204" pitchFamily="34" charset="-128"/>
                <a:ea typeface="Meiryo" panose="020B0604030504040204" pitchFamily="34" charset="-128"/>
              </a:defRPr>
            </a:lvl4pPr>
            <a:lvl5pPr>
              <a:defRPr>
                <a:latin typeface="Meiryo" panose="020B0604030504040204" pitchFamily="34" charset="-128"/>
                <a:ea typeface="Meiryo" panose="020B0604030504040204"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Date Placeholder 6"/>
          <p:cNvSpPr>
            <a:spLocks noGrp="1"/>
          </p:cNvSpPr>
          <p:nvPr>
            <p:ph type="dt" sz="half" idx="10"/>
          </p:nvPr>
        </p:nvSpPr>
        <p:spPr/>
        <p:txBody>
          <a:bodyPr/>
          <a:lstStyle/>
          <a:p>
            <a:fld id="{2216CBF5-19DD-4FCA-83F2-EC0C2F36CEA7}" type="datetime1">
              <a:rPr kumimoji="1" lang="ja-JP" altLang="en-US" smtClean="0"/>
              <a:t>2021/12/6</a:t>
            </a:fld>
            <a:endParaRPr kumimoji="1" lang="ja-JP" altLang="en-US"/>
          </a:p>
        </p:txBody>
      </p:sp>
      <p:sp>
        <p:nvSpPr>
          <p:cNvPr id="8" name="Footer Placeholder 7"/>
          <p:cNvSpPr>
            <a:spLocks noGrp="1"/>
          </p:cNvSpPr>
          <p:nvPr>
            <p:ph type="ftr" sz="quarter" idx="11"/>
          </p:nvPr>
        </p:nvSpPr>
        <p:spPr/>
        <p:txBody>
          <a:bodyPr/>
          <a:lstStyle/>
          <a:p>
            <a:r>
              <a:rPr kumimoji="1" lang="en-US" altLang="ja-JP"/>
              <a:t>Kwanggle</a:t>
            </a:r>
            <a:endParaRPr kumimoji="1" lang="ja-JP" altLang="en-US"/>
          </a:p>
        </p:txBody>
      </p:sp>
      <p:sp>
        <p:nvSpPr>
          <p:cNvPr id="9" name="Slide Number Placeholder 8"/>
          <p:cNvSpPr>
            <a:spLocks noGrp="1"/>
          </p:cNvSpPr>
          <p:nvPr>
            <p:ph type="sldNum" sz="quarter" idx="12"/>
          </p:nvPr>
        </p:nvSpPr>
        <p:spPr/>
        <p:txBody>
          <a:bodyPr/>
          <a:lstStyle/>
          <a:p>
            <a:fld id="{0A308975-6624-A64B-9276-C536B2E7A4FC}" type="slidenum">
              <a:rPr kumimoji="1" lang="ja-JP" altLang="en-US" smtClean="0"/>
              <a:t>‹#›</a:t>
            </a:fld>
            <a:endParaRPr kumimoji="1" lang="ja-JP" altLang="en-US"/>
          </a:p>
        </p:txBody>
      </p:sp>
      <p:sp>
        <p:nvSpPr>
          <p:cNvPr id="13" name="Title 1">
            <a:extLst>
              <a:ext uri="{FF2B5EF4-FFF2-40B4-BE49-F238E27FC236}">
                <a16:creationId xmlns:a16="http://schemas.microsoft.com/office/drawing/2014/main" id="{97993208-1105-B04F-B649-AB77A3C9D272}"/>
              </a:ext>
            </a:extLst>
          </p:cNvPr>
          <p:cNvSpPr>
            <a:spLocks noGrp="1"/>
          </p:cNvSpPr>
          <p:nvPr>
            <p:ph type="title"/>
          </p:nvPr>
        </p:nvSpPr>
        <p:spPr>
          <a:xfrm>
            <a:off x="405962" y="146152"/>
            <a:ext cx="7886700" cy="798066"/>
          </a:xfrm>
        </p:spPr>
        <p:txBody>
          <a:bodyPr/>
          <a:lstStyle>
            <a:lvl1pPr>
              <a:defRPr>
                <a:solidFill>
                  <a:schemeClr val="tx1"/>
                </a:solidFill>
                <a:latin typeface="Meiryo" panose="020B0604030504040204" pitchFamily="34" charset="-128"/>
                <a:ea typeface="Meiryo" panose="020B0604030504040204" pitchFamily="34" charset="-128"/>
              </a:defRPr>
            </a:lvl1pPr>
          </a:lstStyle>
          <a:p>
            <a:r>
              <a:rPr lang="ja-JP" altLang="en-US"/>
              <a:t>マスター タイトルの書式設定</a:t>
            </a:r>
            <a:endParaRPr lang="en-US" dirty="0"/>
          </a:p>
        </p:txBody>
      </p:sp>
      <p:sp>
        <p:nvSpPr>
          <p:cNvPr id="15" name="正方形/長方形 14">
            <a:extLst>
              <a:ext uri="{FF2B5EF4-FFF2-40B4-BE49-F238E27FC236}">
                <a16:creationId xmlns:a16="http://schemas.microsoft.com/office/drawing/2014/main" id="{F2CE6DDA-682C-884B-BD30-14890EBD6F32}"/>
              </a:ext>
            </a:extLst>
          </p:cNvPr>
          <p:cNvSpPr/>
          <p:nvPr userDrawn="1"/>
        </p:nvSpPr>
        <p:spPr>
          <a:xfrm>
            <a:off x="522143" y="782291"/>
            <a:ext cx="8621857" cy="45719"/>
          </a:xfrm>
          <a:prstGeom prst="rect">
            <a:avLst/>
          </a:prstGeom>
          <a:solidFill>
            <a:srgbClr val="00B0F0">
              <a:alpha val="80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Tree>
    <p:extLst>
      <p:ext uri="{BB962C8B-B14F-4D97-AF65-F5344CB8AC3E}">
        <p14:creationId xmlns:p14="http://schemas.microsoft.com/office/powerpoint/2010/main" val="13868603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E8A235F4-81F9-4863-A8B3-15AA7628B93F}" type="datetime1">
              <a:rPr kumimoji="1" lang="ja-JP" altLang="en-US" smtClean="0"/>
              <a:t>2021/12/6</a:t>
            </a:fld>
            <a:endParaRPr kumimoji="1" lang="ja-JP" altLang="en-US"/>
          </a:p>
        </p:txBody>
      </p:sp>
      <p:sp>
        <p:nvSpPr>
          <p:cNvPr id="4" name="Footer Placeholder 3"/>
          <p:cNvSpPr>
            <a:spLocks noGrp="1"/>
          </p:cNvSpPr>
          <p:nvPr>
            <p:ph type="ftr" sz="quarter" idx="11"/>
          </p:nvPr>
        </p:nvSpPr>
        <p:spPr/>
        <p:txBody>
          <a:bodyPr/>
          <a:lstStyle/>
          <a:p>
            <a:r>
              <a:rPr kumimoji="1" lang="en-US" altLang="ja-JP"/>
              <a:t>Kwanggle</a:t>
            </a:r>
            <a:endParaRPr kumimoji="1" lang="ja-JP" altLang="en-US"/>
          </a:p>
        </p:txBody>
      </p:sp>
      <p:sp>
        <p:nvSpPr>
          <p:cNvPr id="5" name="Slide Number Placeholder 4"/>
          <p:cNvSpPr>
            <a:spLocks noGrp="1"/>
          </p:cNvSpPr>
          <p:nvPr>
            <p:ph type="sldNum" sz="quarter" idx="12"/>
          </p:nvPr>
        </p:nvSpPr>
        <p:spPr/>
        <p:txBody>
          <a:bodyPr/>
          <a:lstStyle/>
          <a:p>
            <a:fld id="{0A308975-6624-A64B-9276-C536B2E7A4FC}" type="slidenum">
              <a:rPr kumimoji="1" lang="ja-JP" altLang="en-US" smtClean="0"/>
              <a:t>‹#›</a:t>
            </a:fld>
            <a:endParaRPr kumimoji="1" lang="ja-JP" altLang="en-US"/>
          </a:p>
        </p:txBody>
      </p:sp>
      <p:sp>
        <p:nvSpPr>
          <p:cNvPr id="9" name="Title 1">
            <a:extLst>
              <a:ext uri="{FF2B5EF4-FFF2-40B4-BE49-F238E27FC236}">
                <a16:creationId xmlns:a16="http://schemas.microsoft.com/office/drawing/2014/main" id="{4EB81783-3215-7C4E-B233-44A5F6D9209D}"/>
              </a:ext>
            </a:extLst>
          </p:cNvPr>
          <p:cNvSpPr>
            <a:spLocks noGrp="1"/>
          </p:cNvSpPr>
          <p:nvPr>
            <p:ph type="title"/>
          </p:nvPr>
        </p:nvSpPr>
        <p:spPr>
          <a:xfrm>
            <a:off x="405962" y="146152"/>
            <a:ext cx="7886700" cy="798066"/>
          </a:xfrm>
        </p:spPr>
        <p:txBody>
          <a:bodyPr/>
          <a:lstStyle>
            <a:lvl1pPr>
              <a:defRPr>
                <a:solidFill>
                  <a:schemeClr val="tx1"/>
                </a:solidFill>
                <a:latin typeface="Meiryo" panose="020B0604030504040204" pitchFamily="34" charset="-128"/>
                <a:ea typeface="Meiryo" panose="020B0604030504040204" pitchFamily="34" charset="-128"/>
              </a:defRPr>
            </a:lvl1pPr>
          </a:lstStyle>
          <a:p>
            <a:r>
              <a:rPr lang="ja-JP" altLang="en-US"/>
              <a:t>マスター タイトルの書式設定</a:t>
            </a:r>
            <a:endParaRPr lang="en-US" dirty="0"/>
          </a:p>
        </p:txBody>
      </p:sp>
      <p:sp>
        <p:nvSpPr>
          <p:cNvPr id="11" name="正方形/長方形 10">
            <a:extLst>
              <a:ext uri="{FF2B5EF4-FFF2-40B4-BE49-F238E27FC236}">
                <a16:creationId xmlns:a16="http://schemas.microsoft.com/office/drawing/2014/main" id="{B4403A58-48BB-4C40-91C6-5876F6314C33}"/>
              </a:ext>
            </a:extLst>
          </p:cNvPr>
          <p:cNvSpPr/>
          <p:nvPr userDrawn="1"/>
        </p:nvSpPr>
        <p:spPr>
          <a:xfrm>
            <a:off x="522143" y="782291"/>
            <a:ext cx="8621857" cy="45719"/>
          </a:xfrm>
          <a:prstGeom prst="rect">
            <a:avLst/>
          </a:prstGeom>
          <a:solidFill>
            <a:srgbClr val="00B0F0">
              <a:alpha val="80000"/>
            </a:srgb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Tree>
    <p:extLst>
      <p:ext uri="{BB962C8B-B14F-4D97-AF65-F5344CB8AC3E}">
        <p14:creationId xmlns:p14="http://schemas.microsoft.com/office/powerpoint/2010/main" val="6655182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F812655-1C28-45A0-BED2-74B759E363ED}" type="datetime1">
              <a:rPr kumimoji="1" lang="ja-JP" altLang="en-US" smtClean="0"/>
              <a:t>2021/12/6</a:t>
            </a:fld>
            <a:endParaRPr kumimoji="1" lang="ja-JP" altLang="en-US"/>
          </a:p>
        </p:txBody>
      </p:sp>
      <p:sp>
        <p:nvSpPr>
          <p:cNvPr id="3" name="Footer Placeholder 2"/>
          <p:cNvSpPr>
            <a:spLocks noGrp="1"/>
          </p:cNvSpPr>
          <p:nvPr>
            <p:ph type="ftr" sz="quarter" idx="11"/>
          </p:nvPr>
        </p:nvSpPr>
        <p:spPr/>
        <p:txBody>
          <a:bodyPr/>
          <a:lstStyle/>
          <a:p>
            <a:r>
              <a:rPr kumimoji="1" lang="en-US" altLang="ja-JP"/>
              <a:t>Kwanggle</a:t>
            </a:r>
            <a:endParaRPr kumimoji="1" lang="ja-JP" altLang="en-US"/>
          </a:p>
        </p:txBody>
      </p:sp>
      <p:sp>
        <p:nvSpPr>
          <p:cNvPr id="4" name="Slide Number Placeholder 3"/>
          <p:cNvSpPr>
            <a:spLocks noGrp="1"/>
          </p:cNvSpPr>
          <p:nvPr>
            <p:ph type="sldNum" sz="quarter" idx="12"/>
          </p:nvPr>
        </p:nvSpPr>
        <p:spPr/>
        <p:txBody>
          <a:bodyPr/>
          <a:lstStyle/>
          <a:p>
            <a:fld id="{0A308975-6624-A64B-9276-C536B2E7A4FC}" type="slidenum">
              <a:rPr kumimoji="1" lang="ja-JP" altLang="en-US" smtClean="0"/>
              <a:t>‹#›</a:t>
            </a:fld>
            <a:endParaRPr kumimoji="1" lang="ja-JP" altLang="en-US"/>
          </a:p>
        </p:txBody>
      </p:sp>
    </p:spTree>
    <p:extLst>
      <p:ext uri="{BB962C8B-B14F-4D97-AF65-F5344CB8AC3E}">
        <p14:creationId xmlns:p14="http://schemas.microsoft.com/office/powerpoint/2010/main" val="409488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10B9FC46-EC43-4DF0-BA5A-675A217B548A}" type="datetime1">
              <a:rPr kumimoji="1" lang="ja-JP" altLang="en-US" smtClean="0"/>
              <a:t>2021/12/6</a:t>
            </a:fld>
            <a:endParaRPr kumimoji="1" lang="ja-JP" altLang="en-US"/>
          </a:p>
        </p:txBody>
      </p:sp>
      <p:sp>
        <p:nvSpPr>
          <p:cNvPr id="6" name="Footer Placeholder 5"/>
          <p:cNvSpPr>
            <a:spLocks noGrp="1"/>
          </p:cNvSpPr>
          <p:nvPr>
            <p:ph type="ftr" sz="quarter" idx="11"/>
          </p:nvPr>
        </p:nvSpPr>
        <p:spPr/>
        <p:txBody>
          <a:bodyPr/>
          <a:lstStyle/>
          <a:p>
            <a:r>
              <a:rPr kumimoji="1" lang="en-US" altLang="ja-JP"/>
              <a:t>Kwanggle</a:t>
            </a:r>
            <a:endParaRPr kumimoji="1" lang="ja-JP" altLang="en-US"/>
          </a:p>
        </p:txBody>
      </p:sp>
      <p:sp>
        <p:nvSpPr>
          <p:cNvPr id="7" name="Slide Number Placeholder 6"/>
          <p:cNvSpPr>
            <a:spLocks noGrp="1"/>
          </p:cNvSpPr>
          <p:nvPr>
            <p:ph type="sldNum" sz="quarter" idx="12"/>
          </p:nvPr>
        </p:nvSpPr>
        <p:spPr/>
        <p:txBody>
          <a:bodyPr/>
          <a:lstStyle/>
          <a:p>
            <a:fld id="{0A308975-6624-A64B-9276-C536B2E7A4FC}" type="slidenum">
              <a:rPr kumimoji="1" lang="ja-JP" altLang="en-US" smtClean="0"/>
              <a:t>‹#›</a:t>
            </a:fld>
            <a:endParaRPr kumimoji="1" lang="ja-JP" altLang="en-US"/>
          </a:p>
        </p:txBody>
      </p:sp>
    </p:spTree>
    <p:extLst>
      <p:ext uri="{BB962C8B-B14F-4D97-AF65-F5344CB8AC3E}">
        <p14:creationId xmlns:p14="http://schemas.microsoft.com/office/powerpoint/2010/main" val="710065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BE69DB4-846C-4F18-88C6-3E879F4AC150}" type="datetime1">
              <a:rPr kumimoji="1" lang="ja-JP" altLang="en-US" smtClean="0"/>
              <a:t>2021/12/6</a:t>
            </a:fld>
            <a:endParaRPr kumimoji="1" lang="ja-JP" altLang="en-US"/>
          </a:p>
        </p:txBody>
      </p:sp>
      <p:sp>
        <p:nvSpPr>
          <p:cNvPr id="6" name="Footer Placeholder 5"/>
          <p:cNvSpPr>
            <a:spLocks noGrp="1"/>
          </p:cNvSpPr>
          <p:nvPr>
            <p:ph type="ftr" sz="quarter" idx="11"/>
          </p:nvPr>
        </p:nvSpPr>
        <p:spPr/>
        <p:txBody>
          <a:bodyPr/>
          <a:lstStyle/>
          <a:p>
            <a:r>
              <a:rPr kumimoji="1" lang="en-US" altLang="ja-JP"/>
              <a:t>Kwanggle</a:t>
            </a:r>
            <a:endParaRPr kumimoji="1" lang="ja-JP" altLang="en-US"/>
          </a:p>
        </p:txBody>
      </p:sp>
      <p:sp>
        <p:nvSpPr>
          <p:cNvPr id="7" name="Slide Number Placeholder 6"/>
          <p:cNvSpPr>
            <a:spLocks noGrp="1"/>
          </p:cNvSpPr>
          <p:nvPr>
            <p:ph type="sldNum" sz="quarter" idx="12"/>
          </p:nvPr>
        </p:nvSpPr>
        <p:spPr/>
        <p:txBody>
          <a:bodyPr/>
          <a:lstStyle/>
          <a:p>
            <a:fld id="{0A308975-6624-A64B-9276-C536B2E7A4FC}" type="slidenum">
              <a:rPr kumimoji="1" lang="ja-JP" altLang="en-US" smtClean="0"/>
              <a:t>‹#›</a:t>
            </a:fld>
            <a:endParaRPr kumimoji="1" lang="ja-JP" altLang="en-US"/>
          </a:p>
        </p:txBody>
      </p:sp>
    </p:spTree>
    <p:extLst>
      <p:ext uri="{BB962C8B-B14F-4D97-AF65-F5344CB8AC3E}">
        <p14:creationId xmlns:p14="http://schemas.microsoft.com/office/powerpoint/2010/main" val="24103247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38264" y="173586"/>
            <a:ext cx="7886700" cy="790511"/>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295275" y="1012691"/>
            <a:ext cx="8524875" cy="5209206"/>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405962" y="6492875"/>
            <a:ext cx="2057400" cy="365125"/>
          </a:xfrm>
          <a:prstGeom prst="rect">
            <a:avLst/>
          </a:prstGeom>
        </p:spPr>
        <p:txBody>
          <a:bodyPr vert="horz" lIns="91440" tIns="45720" rIns="91440" bIns="45720" rtlCol="0" anchor="ctr"/>
          <a:lstStyle>
            <a:lvl1pPr algn="ctr">
              <a:defRPr sz="1200">
                <a:solidFill>
                  <a:schemeClr val="tx1"/>
                </a:solidFill>
                <a:latin typeface="Meiryo" panose="020B0604030504040204" pitchFamily="34" charset="-128"/>
                <a:ea typeface="Meiryo" panose="020B0604030504040204" pitchFamily="34" charset="-128"/>
              </a:defRPr>
            </a:lvl1pPr>
          </a:lstStyle>
          <a:p>
            <a:fld id="{CCA2DEA6-6AB3-4D0E-858C-57F628C9EDD6}" type="datetime1">
              <a:rPr lang="ja-JP" altLang="en-US" smtClean="0"/>
              <a:t>2021/12/6</a:t>
            </a:fld>
            <a:endParaRPr lang="ja-JP" altLang="en-US"/>
          </a:p>
        </p:txBody>
      </p:sp>
      <p:sp>
        <p:nvSpPr>
          <p:cNvPr id="5" name="Footer Placeholder 4"/>
          <p:cNvSpPr>
            <a:spLocks noGrp="1"/>
          </p:cNvSpPr>
          <p:nvPr>
            <p:ph type="ftr" sz="quarter" idx="3"/>
          </p:nvPr>
        </p:nvSpPr>
        <p:spPr>
          <a:xfrm>
            <a:off x="3028950" y="6500249"/>
            <a:ext cx="3086100" cy="365125"/>
          </a:xfrm>
          <a:prstGeom prst="rect">
            <a:avLst/>
          </a:prstGeom>
        </p:spPr>
        <p:txBody>
          <a:bodyPr vert="horz" lIns="91440" tIns="45720" rIns="91440" bIns="45720" rtlCol="0" anchor="ctr"/>
          <a:lstStyle>
            <a:lvl1pPr algn="ctr">
              <a:defRPr sz="1200">
                <a:solidFill>
                  <a:schemeClr val="tx1"/>
                </a:solidFill>
                <a:latin typeface="Meiryo" panose="020B0604030504040204" pitchFamily="34" charset="-128"/>
                <a:ea typeface="Meiryo" panose="020B0604030504040204" pitchFamily="34" charset="-128"/>
              </a:defRPr>
            </a:lvl1pPr>
          </a:lstStyle>
          <a:p>
            <a:r>
              <a:rPr lang="en-US" altLang="ja-JP"/>
              <a:t>Kwanggle</a:t>
            </a:r>
            <a:endParaRPr lang="ja-JP" altLang="en-US"/>
          </a:p>
        </p:txBody>
      </p:sp>
      <p:sp>
        <p:nvSpPr>
          <p:cNvPr id="6" name="Slide Number Placeholder 5"/>
          <p:cNvSpPr>
            <a:spLocks noGrp="1"/>
          </p:cNvSpPr>
          <p:nvPr>
            <p:ph type="sldNum" sz="quarter" idx="4"/>
          </p:nvPr>
        </p:nvSpPr>
        <p:spPr>
          <a:xfrm>
            <a:off x="7486950" y="6500249"/>
            <a:ext cx="444776" cy="365125"/>
          </a:xfrm>
          <a:prstGeom prst="rect">
            <a:avLst/>
          </a:prstGeom>
        </p:spPr>
        <p:txBody>
          <a:bodyPr vert="horz" lIns="91440" tIns="45720" rIns="91440" bIns="45720" rtlCol="0" anchor="ctr"/>
          <a:lstStyle>
            <a:lvl1pPr algn="r">
              <a:defRPr sz="1200">
                <a:solidFill>
                  <a:schemeClr val="tx1"/>
                </a:solidFill>
                <a:latin typeface="Meiryo" panose="020B0604030504040204" pitchFamily="34" charset="-128"/>
                <a:ea typeface="Meiryo" panose="020B0604030504040204" pitchFamily="34" charset="-128"/>
              </a:defRPr>
            </a:lvl1pPr>
          </a:lstStyle>
          <a:p>
            <a:fld id="{0A308975-6624-A64B-9276-C536B2E7A4FC}" type="slidenum">
              <a:rPr lang="ja-JP" altLang="en-US" smtClean="0"/>
              <a:pPr/>
              <a:t>‹#›</a:t>
            </a:fld>
            <a:endParaRPr lang="ja-JP" altLang="en-US"/>
          </a:p>
        </p:txBody>
      </p:sp>
      <p:sp>
        <p:nvSpPr>
          <p:cNvPr id="7" name="正方形/長方形 6">
            <a:extLst>
              <a:ext uri="{FF2B5EF4-FFF2-40B4-BE49-F238E27FC236}">
                <a16:creationId xmlns:a16="http://schemas.microsoft.com/office/drawing/2014/main" id="{B4BCFADC-87F4-3144-AAA4-349470394C39}"/>
              </a:ext>
            </a:extLst>
          </p:cNvPr>
          <p:cNvSpPr/>
          <p:nvPr userDrawn="1"/>
        </p:nvSpPr>
        <p:spPr>
          <a:xfrm>
            <a:off x="0" y="6500248"/>
            <a:ext cx="2869325" cy="365126"/>
          </a:xfrm>
          <a:prstGeom prst="rect">
            <a:avLst/>
          </a:prstGeom>
          <a:solidFill>
            <a:srgbClr val="00B0F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8" name="正方形/長方形 7">
            <a:extLst>
              <a:ext uri="{FF2B5EF4-FFF2-40B4-BE49-F238E27FC236}">
                <a16:creationId xmlns:a16="http://schemas.microsoft.com/office/drawing/2014/main" id="{5BA932E5-6B42-9547-A85F-4FDD6821166B}"/>
              </a:ext>
            </a:extLst>
          </p:cNvPr>
          <p:cNvSpPr/>
          <p:nvPr userDrawn="1"/>
        </p:nvSpPr>
        <p:spPr>
          <a:xfrm>
            <a:off x="2869324" y="6500895"/>
            <a:ext cx="3405353" cy="365126"/>
          </a:xfrm>
          <a:prstGeom prst="rect">
            <a:avLst/>
          </a:prstGeom>
          <a:solidFill>
            <a:srgbClr val="00B0F0">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9" name="正方形/長方形 8">
            <a:extLst>
              <a:ext uri="{FF2B5EF4-FFF2-40B4-BE49-F238E27FC236}">
                <a16:creationId xmlns:a16="http://schemas.microsoft.com/office/drawing/2014/main" id="{7455876C-6E2C-0741-A4EA-45BF7F5EEB99}"/>
              </a:ext>
            </a:extLst>
          </p:cNvPr>
          <p:cNvSpPr/>
          <p:nvPr userDrawn="1"/>
        </p:nvSpPr>
        <p:spPr>
          <a:xfrm>
            <a:off x="6274675" y="6501432"/>
            <a:ext cx="2869325" cy="365126"/>
          </a:xfrm>
          <a:prstGeom prst="rect">
            <a:avLst/>
          </a:prstGeom>
          <a:solidFill>
            <a:srgbClr val="00B0F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10" name="テキスト ボックス 9">
            <a:extLst>
              <a:ext uri="{FF2B5EF4-FFF2-40B4-BE49-F238E27FC236}">
                <a16:creationId xmlns:a16="http://schemas.microsoft.com/office/drawing/2014/main" id="{603DE47A-D2BA-DD43-9C1D-74DCEB23CABE}"/>
              </a:ext>
            </a:extLst>
          </p:cNvPr>
          <p:cNvSpPr txBox="1"/>
          <p:nvPr userDrawn="1"/>
        </p:nvSpPr>
        <p:spPr>
          <a:xfrm>
            <a:off x="7828856" y="6550025"/>
            <a:ext cx="503614" cy="276999"/>
          </a:xfrm>
          <a:prstGeom prst="rect">
            <a:avLst/>
          </a:prstGeom>
          <a:noFill/>
        </p:spPr>
        <p:txBody>
          <a:bodyPr wrap="square" rtlCol="0">
            <a:spAutoFit/>
          </a:bodyPr>
          <a:lstStyle/>
          <a:p>
            <a:r>
              <a:rPr kumimoji="1" lang="en-US" altLang="ja-JP" sz="1200" dirty="0">
                <a:latin typeface="Meiryo" panose="020B0604030504040204" pitchFamily="34" charset="-128"/>
                <a:ea typeface="Meiryo" panose="020B0604030504040204" pitchFamily="34" charset="-128"/>
              </a:rPr>
              <a:t>/</a:t>
            </a:r>
            <a:endParaRPr kumimoji="1" lang="ja-JP" altLang="en-US" sz="1200">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956834636"/>
      </p:ext>
    </p:extLst>
  </p:cSld>
  <p:clrMap bg1="lt1" tx1="dk1" bg2="lt2" tx2="dk2" accent1="accent1" accent2="accent2" accent3="accent3" accent4="accent4" accent5="accent5" accent6="accent6" hlink="hlink" folHlink="folHlink"/>
  <p:sldLayoutIdLst>
    <p:sldLayoutId id="2147483672"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61" r:id="rId12"/>
  </p:sldLayoutIdLst>
  <p:hf hdr="0"/>
  <p:txStyles>
    <p:titleStyle>
      <a:lvl1pPr algn="l" defTabSz="914400" rtl="0" eaLnBrk="1" latinLnBrk="0" hangingPunct="1">
        <a:lnSpc>
          <a:spcPct val="90000"/>
        </a:lnSpc>
        <a:spcBef>
          <a:spcPct val="0"/>
        </a:spcBef>
        <a:buNone/>
        <a:defRPr kumimoji="1" sz="36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1" latinLnBrk="0" hangingPunct="1">
        <a:lnSpc>
          <a:spcPts val="3500"/>
        </a:lnSpc>
        <a:spcBef>
          <a:spcPts val="1000"/>
        </a:spcBef>
        <a:buFont typeface="Arial" panose="020B0604020202020204" pitchFamily="34" charset="0"/>
        <a:buChar char="•"/>
        <a:defRPr kumimoji="1" sz="2000" kern="1200">
          <a:solidFill>
            <a:schemeClr val="tx1"/>
          </a:solidFill>
          <a:latin typeface="Meiryo" panose="020B0604030504040204" pitchFamily="34" charset="-128"/>
          <a:ea typeface="Meiryo" panose="020B0604030504040204" pitchFamily="34" charset="-128"/>
          <a:cs typeface="+mn-cs"/>
        </a:defRPr>
      </a:lvl1pPr>
      <a:lvl2pPr marL="685800" indent="-228600" algn="l" defTabSz="914400" rtl="0" eaLnBrk="1" latinLnBrk="0" hangingPunct="1">
        <a:lnSpc>
          <a:spcPts val="3500"/>
        </a:lnSpc>
        <a:spcBef>
          <a:spcPts val="500"/>
        </a:spcBef>
        <a:buFont typeface="Arial" panose="020B0604020202020204" pitchFamily="34" charset="0"/>
        <a:buChar char="•"/>
        <a:defRPr kumimoji="1" sz="1800" kern="1200">
          <a:solidFill>
            <a:schemeClr val="tx1"/>
          </a:solidFill>
          <a:latin typeface="Meiryo" panose="020B0604030504040204" pitchFamily="34" charset="-128"/>
          <a:ea typeface="Meiryo" panose="020B0604030504040204" pitchFamily="34" charset="-128"/>
          <a:cs typeface="+mn-cs"/>
        </a:defRPr>
      </a:lvl2pPr>
      <a:lvl3pPr marL="1143000" indent="-228600" algn="l" defTabSz="914400" rtl="0" eaLnBrk="1" latinLnBrk="0" hangingPunct="1">
        <a:lnSpc>
          <a:spcPts val="3500"/>
        </a:lnSpc>
        <a:spcBef>
          <a:spcPts val="500"/>
        </a:spcBef>
        <a:buFont typeface="Arial" panose="020B0604020202020204" pitchFamily="34" charset="0"/>
        <a:buChar char="•"/>
        <a:defRPr kumimoji="1" sz="1600" kern="1200">
          <a:solidFill>
            <a:schemeClr val="tx1"/>
          </a:solidFill>
          <a:latin typeface="Meiryo" panose="020B0604030504040204" pitchFamily="34" charset="-128"/>
          <a:ea typeface="Meiryo" panose="020B0604030504040204" pitchFamily="34" charset="-128"/>
          <a:cs typeface="+mn-cs"/>
        </a:defRPr>
      </a:lvl3pPr>
      <a:lvl4pPr marL="1600200" indent="-228600" algn="l" defTabSz="914400" rtl="0" eaLnBrk="1" latinLnBrk="0" hangingPunct="1">
        <a:lnSpc>
          <a:spcPts val="3500"/>
        </a:lnSpc>
        <a:spcBef>
          <a:spcPts val="500"/>
        </a:spcBef>
        <a:buFont typeface="Arial" panose="020B0604020202020204" pitchFamily="34" charset="0"/>
        <a:buChar char="•"/>
        <a:defRPr kumimoji="1" sz="1400" kern="1200">
          <a:solidFill>
            <a:schemeClr val="tx1"/>
          </a:solidFill>
          <a:latin typeface="Meiryo" panose="020B0604030504040204" pitchFamily="34" charset="-128"/>
          <a:ea typeface="Meiryo" panose="020B0604030504040204" pitchFamily="34" charset="-128"/>
          <a:cs typeface="+mn-cs"/>
        </a:defRPr>
      </a:lvl4pPr>
      <a:lvl5pPr marL="2057400" indent="-228600" algn="l" defTabSz="914400" rtl="0" eaLnBrk="1" latinLnBrk="0" hangingPunct="1">
        <a:lnSpc>
          <a:spcPts val="3500"/>
        </a:lnSpc>
        <a:spcBef>
          <a:spcPts val="500"/>
        </a:spcBef>
        <a:buFont typeface="Arial" panose="020B0604020202020204" pitchFamily="34" charset="0"/>
        <a:buChar char="•"/>
        <a:defRPr kumimoji="1" sz="1400" kern="1200">
          <a:solidFill>
            <a:schemeClr val="tx1"/>
          </a:solidFill>
          <a:latin typeface="Meiryo" panose="020B0604030504040204" pitchFamily="34" charset="-128"/>
          <a:ea typeface="Meiryo" panose="020B0604030504040204"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A45ACB5-D8DB-7040-8E9B-6953862DB552}"/>
              </a:ext>
            </a:extLst>
          </p:cNvPr>
          <p:cNvSpPr>
            <a:spLocks noGrp="1"/>
          </p:cNvSpPr>
          <p:nvPr>
            <p:ph type="ctrTitle"/>
          </p:nvPr>
        </p:nvSpPr>
        <p:spPr>
          <a:xfrm>
            <a:off x="1143000" y="1070264"/>
            <a:ext cx="6858000" cy="2387600"/>
          </a:xfrm>
        </p:spPr>
        <p:txBody>
          <a:bodyPr>
            <a:normAutofit/>
          </a:bodyPr>
          <a:lstStyle/>
          <a:p>
            <a:r>
              <a:rPr kumimoji="1" lang="ja-JP" altLang="en-US" sz="4400" dirty="0"/>
              <a:t>事前学習とその周辺</a:t>
            </a:r>
          </a:p>
        </p:txBody>
      </p:sp>
      <p:sp>
        <p:nvSpPr>
          <p:cNvPr id="3" name="字幕 2">
            <a:extLst>
              <a:ext uri="{FF2B5EF4-FFF2-40B4-BE49-F238E27FC236}">
                <a16:creationId xmlns:a16="http://schemas.microsoft.com/office/drawing/2014/main" id="{33A91C25-A044-734B-9963-8B6BFA21D0FC}"/>
              </a:ext>
            </a:extLst>
          </p:cNvPr>
          <p:cNvSpPr>
            <a:spLocks noGrp="1"/>
          </p:cNvSpPr>
          <p:nvPr>
            <p:ph type="subTitle" idx="1"/>
          </p:nvPr>
        </p:nvSpPr>
        <p:spPr>
          <a:xfrm>
            <a:off x="1143000" y="3457864"/>
            <a:ext cx="6858000" cy="673072"/>
          </a:xfrm>
        </p:spPr>
        <p:txBody>
          <a:bodyPr>
            <a:normAutofit/>
          </a:bodyPr>
          <a:lstStyle/>
          <a:p>
            <a:pPr>
              <a:lnSpc>
                <a:spcPct val="100000"/>
              </a:lnSpc>
            </a:pPr>
            <a:r>
              <a:rPr lang="en-US" altLang="ja-JP" sz="1600" dirty="0" err="1"/>
              <a:t>Kwanggle</a:t>
            </a:r>
            <a:r>
              <a:rPr lang="ja-JP" altLang="en-US" sz="1600" dirty="0"/>
              <a:t> 深層学習輪講会</a:t>
            </a:r>
            <a:endParaRPr lang="en" altLang="ja-JP" sz="1600" dirty="0"/>
          </a:p>
        </p:txBody>
      </p:sp>
      <p:sp>
        <p:nvSpPr>
          <p:cNvPr id="4" name="コンテンツ プレースホルダー 3">
            <a:extLst>
              <a:ext uri="{FF2B5EF4-FFF2-40B4-BE49-F238E27FC236}">
                <a16:creationId xmlns:a16="http://schemas.microsoft.com/office/drawing/2014/main" id="{D3D3C33E-8515-9C42-8ACD-FFEE52BC2C3F}"/>
              </a:ext>
            </a:extLst>
          </p:cNvPr>
          <p:cNvSpPr>
            <a:spLocks noGrp="1"/>
          </p:cNvSpPr>
          <p:nvPr>
            <p:ph sz="quarter" idx="13"/>
          </p:nvPr>
        </p:nvSpPr>
        <p:spPr/>
        <p:txBody>
          <a:bodyPr>
            <a:normAutofit/>
          </a:bodyPr>
          <a:lstStyle/>
          <a:p>
            <a:r>
              <a:rPr kumimoji="1" lang="ja-JP" altLang="en-US" sz="1800"/>
              <a:t>関西学院大学</a:t>
            </a:r>
            <a:r>
              <a:rPr lang="ja-JP" altLang="en-US" sz="1800"/>
              <a:t>大学院</a:t>
            </a:r>
            <a:r>
              <a:rPr lang="en-US" altLang="ja-JP" sz="1800" dirty="0"/>
              <a:t> </a:t>
            </a:r>
            <a:r>
              <a:rPr lang="ja-JP" altLang="en-US" sz="1800"/>
              <a:t>理工学研究科</a:t>
            </a:r>
            <a:r>
              <a:rPr lang="en-US" altLang="ja-JP" sz="1800" dirty="0"/>
              <a:t> </a:t>
            </a:r>
            <a:r>
              <a:rPr lang="ja-JP" altLang="en-US" sz="1800"/>
              <a:t>情報科学専攻</a:t>
            </a:r>
            <a:endParaRPr lang="en-US" altLang="ja-JP" sz="1800" dirty="0"/>
          </a:p>
          <a:p>
            <a:r>
              <a:rPr kumimoji="1" lang="ja-JP" altLang="en-US" sz="1800"/>
              <a:t>徳山研究室</a:t>
            </a:r>
            <a:r>
              <a:rPr kumimoji="1" lang="en-US" altLang="ja-JP" sz="1800" dirty="0"/>
              <a:t> 47021715 </a:t>
            </a:r>
            <a:r>
              <a:rPr kumimoji="1" lang="ja-JP" altLang="en-US" sz="1800"/>
              <a:t>野口</a:t>
            </a:r>
            <a:r>
              <a:rPr kumimoji="1" lang="en-US" altLang="ja-JP" sz="1800" dirty="0"/>
              <a:t> </a:t>
            </a:r>
            <a:r>
              <a:rPr kumimoji="1" lang="ja-JP" altLang="en-US" sz="1800"/>
              <a:t>真</a:t>
            </a:r>
            <a:endParaRPr kumimoji="1" lang="en-US" altLang="ja-JP" sz="1800" dirty="0"/>
          </a:p>
        </p:txBody>
      </p:sp>
    </p:spTree>
    <p:extLst>
      <p:ext uri="{BB962C8B-B14F-4D97-AF65-F5344CB8AC3E}">
        <p14:creationId xmlns:p14="http://schemas.microsoft.com/office/powerpoint/2010/main" val="4195775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21C113-64C9-44E8-B0C7-C5BE3C4D8025}"/>
              </a:ext>
            </a:extLst>
          </p:cNvPr>
          <p:cNvSpPr>
            <a:spLocks noGrp="1"/>
          </p:cNvSpPr>
          <p:nvPr>
            <p:ph type="title"/>
          </p:nvPr>
        </p:nvSpPr>
        <p:spPr/>
        <p:txBody>
          <a:bodyPr>
            <a:normAutofit/>
          </a:bodyPr>
          <a:lstStyle/>
          <a:p>
            <a:r>
              <a:rPr lang="ja-JP" altLang="en-US" sz="3600" dirty="0"/>
              <a:t>確率的なモデルを用いた事前学習</a:t>
            </a:r>
            <a:endParaRPr kumimoji="1" lang="ja-JP" altLang="en-US" sz="3600" dirty="0"/>
          </a:p>
        </p:txBody>
      </p:sp>
      <p:sp>
        <p:nvSpPr>
          <p:cNvPr id="3" name="テキスト プレースホルダー 2">
            <a:extLst>
              <a:ext uri="{FF2B5EF4-FFF2-40B4-BE49-F238E27FC236}">
                <a16:creationId xmlns:a16="http://schemas.microsoft.com/office/drawing/2014/main" id="{EE293C22-E4A1-47BA-B7EA-B94149B0B8CE}"/>
              </a:ext>
            </a:extLst>
          </p:cNvPr>
          <p:cNvSpPr>
            <a:spLocks noGrp="1"/>
          </p:cNvSpPr>
          <p:nvPr>
            <p:ph type="body" idx="1"/>
          </p:nvPr>
        </p:nvSpPr>
        <p:spPr>
          <a:xfrm>
            <a:off x="623888" y="4535055"/>
            <a:ext cx="3948112" cy="1965194"/>
          </a:xfrm>
        </p:spPr>
        <p:txBody>
          <a:bodyPr>
            <a:noAutofit/>
          </a:bodyPr>
          <a:lstStyle/>
          <a:p>
            <a:pPr marL="342900" indent="-342900">
              <a:lnSpc>
                <a:spcPct val="100000"/>
              </a:lnSpc>
              <a:buFont typeface="Arial" panose="020B0604020202020204" pitchFamily="34" charset="0"/>
              <a:buChar char="•"/>
            </a:pPr>
            <a:r>
              <a:rPr lang="ja-JP" altLang="en-US" sz="1800" dirty="0"/>
              <a:t>制限ボルツマンマシン</a:t>
            </a:r>
            <a:endParaRPr lang="en-US" altLang="ja-JP" sz="1800" dirty="0"/>
          </a:p>
          <a:p>
            <a:pPr marL="342900" indent="-342900">
              <a:lnSpc>
                <a:spcPct val="100000"/>
              </a:lnSpc>
              <a:buFont typeface="Arial" panose="020B0604020202020204" pitchFamily="34" charset="0"/>
              <a:buChar char="•"/>
            </a:pPr>
            <a:r>
              <a:rPr lang="ja-JP" altLang="en-US" sz="1800" dirty="0"/>
              <a:t>指数型ハーモニウム族</a:t>
            </a:r>
            <a:endParaRPr lang="en-US" altLang="ja-JP" sz="1800" dirty="0"/>
          </a:p>
          <a:p>
            <a:pPr marL="342900" indent="-342900">
              <a:lnSpc>
                <a:spcPct val="100000"/>
              </a:lnSpc>
              <a:buFont typeface="Arial" panose="020B0604020202020204" pitchFamily="34" charset="0"/>
              <a:buChar char="•"/>
            </a:pPr>
            <a:r>
              <a:rPr kumimoji="1" lang="ja-JP" altLang="en-US" sz="1800" dirty="0"/>
              <a:t>指数型ハーモニウム族の</a:t>
            </a:r>
            <a:r>
              <a:rPr lang="en-US" altLang="ja-JP" sz="1800" dirty="0"/>
              <a:t>CD</a:t>
            </a:r>
            <a:r>
              <a:rPr lang="ja-JP" altLang="en-US" sz="1800" dirty="0"/>
              <a:t>法</a:t>
            </a:r>
            <a:endParaRPr lang="en-US" altLang="ja-JP" sz="1800" dirty="0"/>
          </a:p>
          <a:p>
            <a:pPr marL="342900" indent="-342900">
              <a:lnSpc>
                <a:spcPct val="100000"/>
              </a:lnSpc>
              <a:buFont typeface="Arial" panose="020B0604020202020204" pitchFamily="34" charset="0"/>
              <a:buChar char="•"/>
            </a:pPr>
            <a:r>
              <a:rPr lang="en-US" altLang="ja-JP" sz="1800" dirty="0"/>
              <a:t>CD</a:t>
            </a:r>
            <a:r>
              <a:rPr lang="ja-JP" altLang="en-US" sz="1800" dirty="0"/>
              <a:t>法が最適化している損失関数</a:t>
            </a:r>
            <a:endParaRPr lang="en-US" altLang="ja-JP" sz="1800" dirty="0"/>
          </a:p>
        </p:txBody>
      </p:sp>
      <p:sp>
        <p:nvSpPr>
          <p:cNvPr id="4" name="日付プレースホルダー 3">
            <a:extLst>
              <a:ext uri="{FF2B5EF4-FFF2-40B4-BE49-F238E27FC236}">
                <a16:creationId xmlns:a16="http://schemas.microsoft.com/office/drawing/2014/main" id="{29731008-8305-4306-AB99-5E3CD6DE01B9}"/>
              </a:ext>
            </a:extLst>
          </p:cNvPr>
          <p:cNvSpPr>
            <a:spLocks noGrp="1"/>
          </p:cNvSpPr>
          <p:nvPr>
            <p:ph type="dt" sz="half" idx="10"/>
          </p:nvPr>
        </p:nvSpPr>
        <p:spPr/>
        <p:txBody>
          <a:bodyPr/>
          <a:lstStyle/>
          <a:p>
            <a:fld id="{388ED519-2910-4FFB-9764-E8820E05EB36}" type="datetime1">
              <a:rPr kumimoji="1" lang="ja-JP" altLang="en-US" smtClean="0"/>
              <a:t>2021/12/6</a:t>
            </a:fld>
            <a:endParaRPr kumimoji="1" lang="ja-JP" altLang="en-US"/>
          </a:p>
        </p:txBody>
      </p:sp>
      <p:sp>
        <p:nvSpPr>
          <p:cNvPr id="5" name="フッター プレースホルダー 4">
            <a:extLst>
              <a:ext uri="{FF2B5EF4-FFF2-40B4-BE49-F238E27FC236}">
                <a16:creationId xmlns:a16="http://schemas.microsoft.com/office/drawing/2014/main" id="{1B29DD75-C262-4963-8424-69650D626EBB}"/>
              </a:ext>
            </a:extLst>
          </p:cNvPr>
          <p:cNvSpPr>
            <a:spLocks noGrp="1"/>
          </p:cNvSpPr>
          <p:nvPr>
            <p:ph type="ftr" sz="quarter" idx="11"/>
          </p:nvPr>
        </p:nvSpPr>
        <p:spPr/>
        <p:txBody>
          <a:bodyPr/>
          <a:lstStyle/>
          <a:p>
            <a:r>
              <a:rPr kumimoji="1" lang="en-US" altLang="ja-JP"/>
              <a:t>Kwanggle</a:t>
            </a:r>
            <a:endParaRPr kumimoji="1" lang="ja-JP" altLang="en-US"/>
          </a:p>
        </p:txBody>
      </p:sp>
      <p:sp>
        <p:nvSpPr>
          <p:cNvPr id="6" name="テキスト プレースホルダー 2">
            <a:extLst>
              <a:ext uri="{FF2B5EF4-FFF2-40B4-BE49-F238E27FC236}">
                <a16:creationId xmlns:a16="http://schemas.microsoft.com/office/drawing/2014/main" id="{EE75D2D4-0C6B-4CEE-9BAD-6AA665BF5BF6}"/>
              </a:ext>
            </a:extLst>
          </p:cNvPr>
          <p:cNvSpPr txBox="1">
            <a:spLocks/>
          </p:cNvSpPr>
          <p:nvPr/>
        </p:nvSpPr>
        <p:spPr>
          <a:xfrm>
            <a:off x="4562476" y="4535055"/>
            <a:ext cx="3948112" cy="1965194"/>
          </a:xfrm>
          <a:prstGeom prst="rect">
            <a:avLst/>
          </a:prstGeom>
        </p:spPr>
        <p:txBody>
          <a:bodyPr vert="horz" lIns="91440" tIns="45720" rIns="91440" bIns="45720" rtlCol="0">
            <a:noAutofit/>
          </a:bodyPr>
          <a:lstStyle>
            <a:lvl1pPr marL="0" indent="0" algn="l" defTabSz="914400" rtl="0" eaLnBrk="1" latinLnBrk="0" hangingPunct="1">
              <a:lnSpc>
                <a:spcPts val="3500"/>
              </a:lnSpc>
              <a:spcBef>
                <a:spcPts val="1000"/>
              </a:spcBef>
              <a:buFont typeface="Arial" panose="020B0604020202020204" pitchFamily="34" charset="0"/>
              <a:buNone/>
              <a:defRPr kumimoji="1" sz="2400" kern="1200">
                <a:solidFill>
                  <a:schemeClr val="tx1"/>
                </a:solidFill>
                <a:latin typeface="Meiryo" panose="020B0604030504040204" pitchFamily="34" charset="-128"/>
                <a:ea typeface="Meiryo" panose="020B0604030504040204" pitchFamily="34" charset="-128"/>
                <a:cs typeface="+mn-cs"/>
              </a:defRPr>
            </a:lvl1pPr>
            <a:lvl2pPr marL="457200" indent="0" algn="l" defTabSz="914400" rtl="0" eaLnBrk="1" latinLnBrk="0" hangingPunct="1">
              <a:lnSpc>
                <a:spcPts val="3500"/>
              </a:lnSpc>
              <a:spcBef>
                <a:spcPts val="500"/>
              </a:spcBef>
              <a:buFont typeface="Arial" panose="020B0604020202020204" pitchFamily="34" charset="0"/>
              <a:buNone/>
              <a:defRPr kumimoji="1" sz="2000" kern="1200">
                <a:solidFill>
                  <a:schemeClr val="tx1">
                    <a:tint val="75000"/>
                  </a:schemeClr>
                </a:solidFill>
                <a:latin typeface="Meiryo" panose="020B0604030504040204" pitchFamily="34" charset="-128"/>
                <a:ea typeface="Meiryo" panose="020B0604030504040204" pitchFamily="34" charset="-128"/>
                <a:cs typeface="+mn-cs"/>
              </a:defRPr>
            </a:lvl2pPr>
            <a:lvl3pPr marL="914400" indent="0" algn="l" defTabSz="914400" rtl="0" eaLnBrk="1" latinLnBrk="0" hangingPunct="1">
              <a:lnSpc>
                <a:spcPts val="3500"/>
              </a:lnSpc>
              <a:spcBef>
                <a:spcPts val="500"/>
              </a:spcBef>
              <a:buFont typeface="Arial" panose="020B0604020202020204" pitchFamily="34" charset="0"/>
              <a:buNone/>
              <a:defRPr kumimoji="1" sz="1800" kern="1200">
                <a:solidFill>
                  <a:schemeClr val="tx1">
                    <a:tint val="75000"/>
                  </a:schemeClr>
                </a:solidFill>
                <a:latin typeface="Meiryo" panose="020B0604030504040204" pitchFamily="34" charset="-128"/>
                <a:ea typeface="Meiryo" panose="020B0604030504040204" pitchFamily="34" charset="-128"/>
                <a:cs typeface="+mn-cs"/>
              </a:defRPr>
            </a:lvl3pPr>
            <a:lvl4pPr marL="1371600" indent="0" algn="l" defTabSz="914400" rtl="0" eaLnBrk="1" latinLnBrk="0" hangingPunct="1">
              <a:lnSpc>
                <a:spcPts val="3500"/>
              </a:lnSpc>
              <a:spcBef>
                <a:spcPts val="500"/>
              </a:spcBef>
              <a:buFont typeface="Arial" panose="020B0604020202020204" pitchFamily="34" charset="0"/>
              <a:buNone/>
              <a:defRPr kumimoji="1" sz="1600" kern="1200">
                <a:solidFill>
                  <a:schemeClr val="tx1">
                    <a:tint val="75000"/>
                  </a:schemeClr>
                </a:solidFill>
                <a:latin typeface="Meiryo" panose="020B0604030504040204" pitchFamily="34" charset="-128"/>
                <a:ea typeface="Meiryo" panose="020B0604030504040204" pitchFamily="34" charset="-128"/>
                <a:cs typeface="+mn-cs"/>
              </a:defRPr>
            </a:lvl4pPr>
            <a:lvl5pPr marL="1828800" indent="0" algn="l" defTabSz="914400" rtl="0" eaLnBrk="1" latinLnBrk="0" hangingPunct="1">
              <a:lnSpc>
                <a:spcPts val="3500"/>
              </a:lnSpc>
              <a:spcBef>
                <a:spcPts val="500"/>
              </a:spcBef>
              <a:buFont typeface="Arial" panose="020B0604020202020204" pitchFamily="34" charset="0"/>
              <a:buNone/>
              <a:defRPr kumimoji="1" sz="1600" kern="1200">
                <a:solidFill>
                  <a:schemeClr val="tx1">
                    <a:tint val="75000"/>
                  </a:schemeClr>
                </a:solidFill>
                <a:latin typeface="Meiryo" panose="020B0604030504040204" pitchFamily="34" charset="-128"/>
                <a:ea typeface="Meiryo" panose="020B0604030504040204" pitchFamily="34" charset="-128"/>
                <a:cs typeface="+mn-cs"/>
              </a:defRPr>
            </a:lvl5pPr>
            <a:lvl6pPr marL="2286000" indent="0" algn="l" defTabSz="914400" rtl="0" eaLnBrk="1" latinLnBrk="0" hangingPunct="1">
              <a:lnSpc>
                <a:spcPct val="90000"/>
              </a:lnSpc>
              <a:spcBef>
                <a:spcPts val="500"/>
              </a:spcBef>
              <a:buFont typeface="Arial" panose="020B0604020202020204" pitchFamily="34" charset="0"/>
              <a:buNone/>
              <a:defRPr kumimoji="1"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kumimoji="1"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kumimoji="1"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kumimoji="1" sz="1600" kern="1200">
                <a:solidFill>
                  <a:schemeClr val="tx1">
                    <a:tint val="75000"/>
                  </a:schemeClr>
                </a:solidFill>
                <a:latin typeface="+mn-lt"/>
                <a:ea typeface="+mn-ea"/>
                <a:cs typeface="+mn-cs"/>
              </a:defRPr>
            </a:lvl9pPr>
          </a:lstStyle>
          <a:p>
            <a:pPr marL="342900" indent="-342900">
              <a:lnSpc>
                <a:spcPct val="100000"/>
              </a:lnSpc>
              <a:buFont typeface="Arial" panose="020B0604020202020204" pitchFamily="34" charset="0"/>
              <a:buChar char="•"/>
            </a:pPr>
            <a:r>
              <a:rPr lang="en-US" altLang="ja-JP" sz="1800" dirty="0"/>
              <a:t>CD</a:t>
            </a:r>
            <a:r>
              <a:rPr lang="ja-JP" altLang="en-US" sz="1800" dirty="0"/>
              <a:t>法と類似した額終息を与えるアルゴリズム</a:t>
            </a:r>
            <a:endParaRPr lang="en-US" altLang="ja-JP" sz="1800" dirty="0"/>
          </a:p>
          <a:p>
            <a:pPr marL="342900" indent="-342900">
              <a:lnSpc>
                <a:spcPct val="100000"/>
              </a:lnSpc>
              <a:buFont typeface="Arial" panose="020B0604020202020204" pitchFamily="34" charset="0"/>
              <a:buChar char="•"/>
            </a:pPr>
            <a:r>
              <a:rPr lang="en-US" altLang="ja-JP" sz="1800" dirty="0"/>
              <a:t>CD</a:t>
            </a:r>
            <a:r>
              <a:rPr lang="ja-JP" altLang="en-US" sz="1800" dirty="0"/>
              <a:t>法から派生した学習則</a:t>
            </a:r>
            <a:endParaRPr lang="en-US" altLang="ja-JP" sz="1800" dirty="0"/>
          </a:p>
          <a:p>
            <a:pPr marL="342900" indent="-342900">
              <a:lnSpc>
                <a:spcPct val="100000"/>
              </a:lnSpc>
              <a:buFont typeface="Arial" panose="020B0604020202020204" pitchFamily="34" charset="0"/>
              <a:buChar char="•"/>
            </a:pPr>
            <a:r>
              <a:rPr lang="ja-JP" altLang="en-US" sz="1800" dirty="0"/>
              <a:t>確率的なモデルの事前学習と自己符号化器の学習の関係</a:t>
            </a:r>
            <a:endParaRPr lang="en-US" altLang="ja-JP" sz="1800" dirty="0"/>
          </a:p>
        </p:txBody>
      </p:sp>
    </p:spTree>
    <p:extLst>
      <p:ext uri="{BB962C8B-B14F-4D97-AF65-F5344CB8AC3E}">
        <p14:creationId xmlns:p14="http://schemas.microsoft.com/office/powerpoint/2010/main" val="3476870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F474F879-57CC-40B7-A1AB-73AFF2616980}"/>
                  </a:ext>
                </a:extLst>
              </p:cNvPr>
              <p:cNvSpPr>
                <a:spLocks noGrp="1"/>
              </p:cNvSpPr>
              <p:nvPr>
                <p:ph idx="1"/>
              </p:nvPr>
            </p:nvSpPr>
            <p:spPr/>
            <p:txBody>
              <a:bodyPr/>
              <a:lstStyle/>
              <a:p>
                <a:r>
                  <a:rPr kumimoji="1" lang="ja-JP" altLang="en-US" dirty="0"/>
                  <a:t>可視変数</a:t>
                </a:r>
                <a14:m>
                  <m:oMath xmlns:m="http://schemas.openxmlformats.org/officeDocument/2006/math">
                    <m:r>
                      <a:rPr kumimoji="1" lang="en-US" altLang="ja-JP" b="0" i="1" smtClean="0">
                        <a:latin typeface="Cambria Math" panose="02040503050406030204" pitchFamily="18" charset="0"/>
                      </a:rPr>
                      <m:t>𝑣</m:t>
                    </m:r>
                  </m:oMath>
                </a14:m>
                <a:r>
                  <a:rPr kumimoji="1" lang="ja-JP" altLang="en-US" dirty="0"/>
                  <a:t>、隠れ変数</a:t>
                </a:r>
                <a14:m>
                  <m:oMath xmlns:m="http://schemas.openxmlformats.org/officeDocument/2006/math">
                    <m:r>
                      <a:rPr kumimoji="1" lang="en-US" altLang="ja-JP" b="0" i="1" smtClean="0">
                        <a:latin typeface="Cambria Math" panose="02040503050406030204" pitchFamily="18" charset="0"/>
                      </a:rPr>
                      <m:t>h</m:t>
                    </m:r>
                    <m:r>
                      <a:rPr lang="ja-JP" altLang="en-US" i="1">
                        <a:latin typeface="Cambria Math" panose="02040503050406030204" pitchFamily="18" charset="0"/>
                      </a:rPr>
                      <m:t>の</m:t>
                    </m:r>
                  </m:oMath>
                </a14:m>
                <a:r>
                  <a:rPr kumimoji="1" lang="ja-JP" altLang="en-US" dirty="0"/>
                  <a:t>二層</a:t>
                </a:r>
                <a:r>
                  <a:rPr kumimoji="1" lang="en-US" altLang="ja-JP" dirty="0"/>
                  <a:t>BM</a:t>
                </a:r>
              </a:p>
              <a:p>
                <a:pPr lvl="1"/>
                <a:r>
                  <a:rPr lang="ja-JP" altLang="en-US" dirty="0"/>
                  <a:t>説明のために</a:t>
                </a:r>
                <a14:m>
                  <m:oMath xmlns:m="http://schemas.openxmlformats.org/officeDocument/2006/math">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sSup>
                      <m:sSupPr>
                        <m:ctrlPr>
                          <a:rPr kumimoji="1" lang="en-US" altLang="ja-JP" b="0" i="1" smtClean="0">
                            <a:latin typeface="Cambria Math" panose="02040503050406030204" pitchFamily="18" charset="0"/>
                            <a:ea typeface="Cambria Math" panose="02040503050406030204" pitchFamily="18" charset="0"/>
                          </a:rPr>
                        </m:ctrlPr>
                      </m:sSupPr>
                      <m:e>
                        <m:d>
                          <m:dPr>
                            <m:begChr m:val="{"/>
                            <m:endChr m:val="}"/>
                            <m:ctrlPr>
                              <a:rPr kumimoji="1" lang="en-US" altLang="ja-JP" b="0" i="1" smtClean="0">
                                <a:latin typeface="Cambria Math" panose="02040503050406030204" pitchFamily="18" charset="0"/>
                                <a:ea typeface="Cambria Math" panose="02040503050406030204" pitchFamily="18" charset="0"/>
                              </a:rPr>
                            </m:ctrlPr>
                          </m:dPr>
                          <m:e>
                            <m:r>
                              <a:rPr kumimoji="1" lang="en-US" altLang="ja-JP" b="0" i="1" smtClean="0">
                                <a:latin typeface="Cambria Math" panose="02040503050406030204" pitchFamily="18" charset="0"/>
                                <a:ea typeface="Cambria Math" panose="02040503050406030204" pitchFamily="18" charset="0"/>
                              </a:rPr>
                              <m:t>0,1</m:t>
                            </m:r>
                          </m:e>
                        </m:d>
                      </m:e>
                      <m:sup>
                        <m:r>
                          <a:rPr kumimoji="1" lang="en-US" altLang="ja-JP" b="0" i="1" smtClean="0">
                            <a:latin typeface="Cambria Math" panose="02040503050406030204" pitchFamily="18" charset="0"/>
                            <a:ea typeface="Cambria Math" panose="02040503050406030204" pitchFamily="18" charset="0"/>
                          </a:rPr>
                          <m:t>𝑚</m:t>
                        </m:r>
                      </m:sup>
                    </m:sSup>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h</m:t>
                    </m:r>
                    <m:r>
                      <a:rPr lang="en-US" altLang="ja-JP" i="1">
                        <a:latin typeface="Cambria Math" panose="02040503050406030204" pitchFamily="18" charset="0"/>
                        <a:ea typeface="Cambria Math" panose="02040503050406030204" pitchFamily="18" charset="0"/>
                      </a:rPr>
                      <m:t>∈</m:t>
                    </m:r>
                    <m:sSup>
                      <m:sSupPr>
                        <m:ctrlPr>
                          <a:rPr lang="en-US" altLang="ja-JP" i="1">
                            <a:latin typeface="Cambria Math" panose="02040503050406030204" pitchFamily="18" charset="0"/>
                            <a:ea typeface="Cambria Math" panose="02040503050406030204" pitchFamily="18" charset="0"/>
                          </a:rPr>
                        </m:ctrlPr>
                      </m:sSupPr>
                      <m:e>
                        <m:d>
                          <m:dPr>
                            <m:begChr m:val="{"/>
                            <m:endChr m:val="}"/>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0,1</m:t>
                            </m:r>
                          </m:e>
                        </m:d>
                      </m:e>
                      <m:sup>
                        <m:r>
                          <a:rPr lang="en-US" altLang="ja-JP" b="0" i="1" smtClean="0">
                            <a:latin typeface="Cambria Math" panose="02040503050406030204" pitchFamily="18" charset="0"/>
                            <a:ea typeface="Cambria Math" panose="02040503050406030204" pitchFamily="18" charset="0"/>
                          </a:rPr>
                          <m:t>𝑛</m:t>
                        </m:r>
                      </m:sup>
                    </m:sSup>
                  </m:oMath>
                </a14:m>
                <a:r>
                  <a:rPr lang="ja-JP" altLang="en-US" dirty="0"/>
                  <a:t>と離散変数とする</a:t>
                </a:r>
                <a:endParaRPr lang="en-US" altLang="ja-JP" dirty="0"/>
              </a:p>
              <a:p>
                <a:pPr marL="0" indent="0">
                  <a:buNone/>
                </a:pPr>
                <a:r>
                  <a:rPr kumimoji="1" lang="en-US" altLang="ja-JP" u="sng" dirty="0"/>
                  <a:t>RBM</a:t>
                </a:r>
                <a:r>
                  <a:rPr kumimoji="1" lang="ja-JP" altLang="en-US" u="sng" dirty="0"/>
                  <a:t>の確率モデル</a:t>
                </a:r>
                <a:endParaRPr kumimoji="1" lang="en-US" altLang="ja-JP" u="sng" dirty="0"/>
              </a:p>
              <a:p>
                <a:pPr marL="0" indent="0">
                  <a:buNone/>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𝑝</m:t>
                      </m:r>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h</m:t>
                          </m:r>
                        </m:e>
                        <m:e>
                          <m:r>
                            <a:rPr kumimoji="1" lang="ja-JP" altLang="en-US" b="0" i="1" smtClean="0">
                              <a:latin typeface="Cambria Math" panose="02040503050406030204" pitchFamily="18" charset="0"/>
                            </a:rPr>
                            <m:t>𝜃</m:t>
                          </m:r>
                        </m:e>
                      </m:d>
                      <m:r>
                        <a:rPr kumimoji="1" lang="en-US" altLang="ja-JP" b="0" i="1" smtClean="0">
                          <a:latin typeface="Cambria Math" panose="02040503050406030204" pitchFamily="18" charset="0"/>
                        </a:rPr>
                        <m:t>=</m:t>
                      </m:r>
                      <m:f>
                        <m:fPr>
                          <m:ctrlPr>
                            <a:rPr kumimoji="1" lang="en-US" altLang="ja-JP" b="0" i="1" smtClean="0">
                              <a:latin typeface="Cambria Math" panose="02040503050406030204" pitchFamily="18" charset="0"/>
                            </a:rPr>
                          </m:ctrlPr>
                        </m:fPr>
                        <m:num>
                          <m:r>
                            <a:rPr kumimoji="1" lang="en-US" altLang="ja-JP" b="0" i="1" smtClean="0">
                              <a:latin typeface="Cambria Math" panose="02040503050406030204" pitchFamily="18" charset="0"/>
                            </a:rPr>
                            <m:t>1</m:t>
                          </m:r>
                        </m:num>
                        <m:den>
                          <m:r>
                            <a:rPr kumimoji="1" lang="en-US" altLang="ja-JP" b="0" i="1" smtClean="0">
                              <a:latin typeface="Cambria Math" panose="02040503050406030204" pitchFamily="18" charset="0"/>
                            </a:rPr>
                            <m:t>𝑍</m:t>
                          </m:r>
                          <m:r>
                            <a:rPr kumimoji="1" lang="en-US" altLang="ja-JP" b="0" i="1" smtClean="0">
                              <a:latin typeface="Cambria Math" panose="02040503050406030204" pitchFamily="18" charset="0"/>
                            </a:rPr>
                            <m:t>(</m:t>
                          </m:r>
                          <m:r>
                            <a:rPr lang="ja-JP" altLang="en-US" i="1">
                              <a:latin typeface="Cambria Math" panose="02040503050406030204" pitchFamily="18" charset="0"/>
                            </a:rPr>
                            <m:t>𝜃</m:t>
                          </m:r>
                          <m:r>
                            <a:rPr kumimoji="1" lang="en-US" altLang="ja-JP" b="0" i="1" smtClean="0">
                              <a:latin typeface="Cambria Math" panose="02040503050406030204" pitchFamily="18" charset="0"/>
                            </a:rPr>
                            <m:t>)</m:t>
                          </m:r>
                        </m:den>
                      </m:f>
                      <m:r>
                        <m:rPr>
                          <m:sty m:val="p"/>
                        </m:rPr>
                        <a:rPr kumimoji="1" lang="en-US" altLang="ja-JP" b="0" i="0" smtClean="0">
                          <a:latin typeface="Cambria Math" panose="02040503050406030204" pitchFamily="18" charset="0"/>
                        </a:rPr>
                        <m:t>exp</m:t>
                      </m:r>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r>
                            <a:rPr kumimoji="1" lang="en-US" altLang="ja-JP" b="0" i="1" smtClean="0">
                              <a:latin typeface="Cambria Math" panose="02040503050406030204" pitchFamily="18" charset="0"/>
                            </a:rPr>
                            <m:t>𝑣</m:t>
                          </m:r>
                        </m:e>
                        <m:sup>
                          <m:r>
                            <a:rPr kumimoji="1" lang="en-US" altLang="ja-JP" b="0" i="1" smtClean="0">
                              <a:latin typeface="Cambria Math" panose="02040503050406030204" pitchFamily="18" charset="0"/>
                            </a:rPr>
                            <m:t>𝑇</m:t>
                          </m:r>
                        </m:sup>
                      </m:sSup>
                      <m:r>
                        <a:rPr kumimoji="1" lang="en-US" altLang="ja-JP" b="0" i="1" smtClean="0">
                          <a:latin typeface="Cambria Math" panose="02040503050406030204" pitchFamily="18" charset="0"/>
                        </a:rPr>
                        <m:t>𝑊h</m:t>
                      </m:r>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r>
                            <a:rPr kumimoji="1" lang="en-US" altLang="ja-JP" b="0" i="1" smtClean="0">
                              <a:latin typeface="Cambria Math" panose="02040503050406030204" pitchFamily="18" charset="0"/>
                            </a:rPr>
                            <m:t>𝑏</m:t>
                          </m:r>
                        </m:e>
                        <m:sup>
                          <m:sSup>
                            <m:sSupPr>
                              <m:ctrlPr>
                                <a:rPr kumimoji="1" lang="en-US" altLang="ja-JP" b="0" i="1" smtClean="0">
                                  <a:latin typeface="Cambria Math" panose="02040503050406030204" pitchFamily="18" charset="0"/>
                                </a:rPr>
                              </m:ctrlPr>
                            </m:sSupPr>
                            <m:e>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1</m:t>
                                  </m:r>
                                </m:e>
                              </m:d>
                            </m:e>
                            <m:sup>
                              <m:r>
                                <a:rPr kumimoji="1" lang="en-US" altLang="ja-JP" b="0" i="1" smtClean="0">
                                  <a:latin typeface="Cambria Math" panose="02040503050406030204" pitchFamily="18" charset="0"/>
                                </a:rPr>
                                <m:t>𝑌</m:t>
                              </m:r>
                            </m:sup>
                          </m:sSup>
                        </m:sup>
                      </m:sSup>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r>
                            <a:rPr kumimoji="1" lang="en-US" altLang="ja-JP" b="0" i="1" smtClean="0">
                              <a:latin typeface="Cambria Math" panose="02040503050406030204" pitchFamily="18" charset="0"/>
                            </a:rPr>
                            <m:t>𝑏</m:t>
                          </m:r>
                        </m:e>
                        <m:sup>
                          <m:r>
                            <a:rPr kumimoji="1" lang="en-US" altLang="ja-JP" b="0" i="1" smtClean="0">
                              <a:latin typeface="Cambria Math" panose="02040503050406030204" pitchFamily="18" charset="0"/>
                            </a:rPr>
                            <m:t>(2)</m:t>
                          </m:r>
                        </m:sup>
                      </m:sSup>
                      <m:r>
                        <a:rPr kumimoji="1" lang="en-US" altLang="ja-JP" b="0" i="1" smtClean="0">
                          <a:latin typeface="Cambria Math" panose="02040503050406030204" pitchFamily="18" charset="0"/>
                        </a:rPr>
                        <m:t>h</m:t>
                      </m:r>
                      <m:r>
                        <a:rPr kumimoji="1" lang="en-US" altLang="ja-JP" b="0" i="1" smtClean="0">
                          <a:latin typeface="Cambria Math" panose="02040503050406030204" pitchFamily="18" charset="0"/>
                        </a:rPr>
                        <m:t>)</m:t>
                      </m:r>
                    </m:oMath>
                  </m:oMathPara>
                </a14:m>
                <a:endParaRPr kumimoji="1" lang="en-US" altLang="ja-JP" dirty="0"/>
              </a:p>
              <a:p>
                <a:pPr lvl="1"/>
                <a14:m>
                  <m:oMath xmlns:m="http://schemas.openxmlformats.org/officeDocument/2006/math">
                    <m:r>
                      <a:rPr kumimoji="1" lang="ja-JP" altLang="en-US" b="0" i="1" smtClean="0">
                        <a:latin typeface="Cambria Math" panose="02040503050406030204" pitchFamily="18" charset="0"/>
                      </a:rPr>
                      <m:t>𝜃</m:t>
                    </m:r>
                    <m:r>
                      <a:rPr kumimoji="1" lang="en-US" altLang="ja-JP" b="0" i="1" smtClean="0">
                        <a:latin typeface="Cambria Math" panose="02040503050406030204" pitchFamily="18" charset="0"/>
                      </a:rPr>
                      <m:t>=</m:t>
                    </m:r>
                    <m:d>
                      <m:dPr>
                        <m:begChr m:val="{"/>
                        <m:endChr m:val="}"/>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𝑊</m:t>
                        </m:r>
                        <m:r>
                          <a:rPr kumimoji="1" lang="en-US" altLang="ja-JP" b="0" i="1" smtClean="0">
                            <a:latin typeface="Cambria Math" panose="02040503050406030204" pitchFamily="18" charset="0"/>
                          </a:rPr>
                          <m:t>,</m:t>
                        </m:r>
                        <m:sSup>
                          <m:sSupPr>
                            <m:ctrlPr>
                              <a:rPr lang="en-US" altLang="ja-JP" i="1">
                                <a:latin typeface="Cambria Math" panose="02040503050406030204" pitchFamily="18" charset="0"/>
                              </a:rPr>
                            </m:ctrlPr>
                          </m:sSupPr>
                          <m:e>
                            <m:r>
                              <a:rPr lang="en-US" altLang="ja-JP" i="1">
                                <a:latin typeface="Cambria Math" panose="02040503050406030204" pitchFamily="18" charset="0"/>
                              </a:rPr>
                              <m:t>𝑏</m:t>
                            </m:r>
                          </m:e>
                          <m:sup>
                            <m:d>
                              <m:dPr>
                                <m:ctrlPr>
                                  <a:rPr lang="en-US" altLang="ja-JP" i="1">
                                    <a:latin typeface="Cambria Math" panose="02040503050406030204" pitchFamily="18" charset="0"/>
                                  </a:rPr>
                                </m:ctrlPr>
                              </m:dPr>
                              <m:e>
                                <m:r>
                                  <a:rPr lang="en-US" altLang="ja-JP" b="0" i="1" smtClean="0">
                                    <a:latin typeface="Cambria Math" panose="02040503050406030204" pitchFamily="18" charset="0"/>
                                  </a:rPr>
                                  <m:t>1</m:t>
                                </m:r>
                              </m:e>
                            </m:d>
                          </m:sup>
                        </m:sSup>
                        <m:r>
                          <a:rPr lang="en-US" altLang="ja-JP" b="0" i="1" smtClean="0">
                            <a:latin typeface="Cambria Math" panose="02040503050406030204" pitchFamily="18" charset="0"/>
                          </a:rPr>
                          <m:t>,</m:t>
                        </m:r>
                        <m:sSup>
                          <m:sSupPr>
                            <m:ctrlPr>
                              <a:rPr lang="en-US" altLang="ja-JP" i="1">
                                <a:latin typeface="Cambria Math" panose="02040503050406030204" pitchFamily="18" charset="0"/>
                              </a:rPr>
                            </m:ctrlPr>
                          </m:sSupPr>
                          <m:e>
                            <m:r>
                              <a:rPr lang="en-US" altLang="ja-JP" i="1">
                                <a:latin typeface="Cambria Math" panose="02040503050406030204" pitchFamily="18" charset="0"/>
                              </a:rPr>
                              <m:t>𝑏</m:t>
                            </m:r>
                          </m:e>
                          <m:sup>
                            <m:d>
                              <m:dPr>
                                <m:ctrlPr>
                                  <a:rPr lang="en-US" altLang="ja-JP" i="1">
                                    <a:latin typeface="Cambria Math" panose="02040503050406030204" pitchFamily="18" charset="0"/>
                                  </a:rPr>
                                </m:ctrlPr>
                              </m:dPr>
                              <m:e>
                                <m:r>
                                  <a:rPr lang="en-US" altLang="ja-JP" i="1">
                                    <a:latin typeface="Cambria Math" panose="02040503050406030204" pitchFamily="18" charset="0"/>
                                  </a:rPr>
                                  <m:t>2</m:t>
                                </m:r>
                              </m:e>
                            </m:d>
                          </m:sup>
                        </m:sSup>
                      </m:e>
                    </m:d>
                  </m:oMath>
                </a14:m>
                <a:r>
                  <a:rPr kumimoji="1" lang="en-US" altLang="ja-JP" dirty="0"/>
                  <a:t>:</a:t>
                </a:r>
                <a:r>
                  <a:rPr kumimoji="1" lang="ja-JP" altLang="en-US" dirty="0"/>
                  <a:t>パラメータ</a:t>
                </a:r>
                <a:endParaRPr kumimoji="1" lang="en-US" altLang="ja-JP" dirty="0"/>
              </a:p>
              <a:p>
                <a:pPr lvl="1"/>
                <a14:m>
                  <m:oMath xmlns:m="http://schemas.openxmlformats.org/officeDocument/2006/math">
                    <m:r>
                      <a:rPr kumimoji="1" lang="en-US" altLang="ja-JP" b="0" i="1" smtClean="0">
                        <a:latin typeface="Cambria Math" panose="02040503050406030204" pitchFamily="18" charset="0"/>
                      </a:rPr>
                      <m:t>𝑍</m:t>
                    </m:r>
                    <m:d>
                      <m:dPr>
                        <m:ctrlPr>
                          <a:rPr kumimoji="1" lang="en-US" altLang="ja-JP" b="0" i="1" smtClean="0">
                            <a:latin typeface="Cambria Math" panose="02040503050406030204" pitchFamily="18" charset="0"/>
                          </a:rPr>
                        </m:ctrlPr>
                      </m:dPr>
                      <m:e>
                        <m:r>
                          <a:rPr kumimoji="1" lang="ja-JP" altLang="en-US" b="0" i="1" smtClean="0">
                            <a:latin typeface="Cambria Math" panose="02040503050406030204" pitchFamily="18" charset="0"/>
                          </a:rPr>
                          <m:t>𝜃</m:t>
                        </m:r>
                      </m:e>
                    </m:d>
                    <m:r>
                      <a:rPr kumimoji="1" lang="en-US" altLang="ja-JP" b="0" i="1" smtClean="0">
                        <a:latin typeface="Cambria Math" panose="02040503050406030204" pitchFamily="18" charset="0"/>
                      </a:rPr>
                      <m:t>=</m:t>
                    </m:r>
                    <m:nary>
                      <m:naryPr>
                        <m:chr m:val="∑"/>
                        <m:limLoc m:val="subSup"/>
                        <m:supHide m:val="on"/>
                        <m:ctrlPr>
                          <a:rPr kumimoji="1" lang="en-US" altLang="ja-JP" b="0" i="1" smtClean="0">
                            <a:latin typeface="Cambria Math" panose="02040503050406030204" pitchFamily="18" charset="0"/>
                          </a:rPr>
                        </m:ctrlPr>
                      </m:naryPr>
                      <m:sub>
                        <m:r>
                          <m:rPr>
                            <m:brk m:alnAt="9"/>
                          </m:rP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h</m:t>
                        </m:r>
                      </m:sub>
                      <m:sup/>
                      <m:e>
                        <m:r>
                          <m:rPr>
                            <m:sty m:val="p"/>
                          </m:rPr>
                          <a:rPr kumimoji="1" lang="en-US" altLang="ja-JP" b="0" i="0" smtClean="0">
                            <a:latin typeface="Cambria Math" panose="02040503050406030204" pitchFamily="18" charset="0"/>
                          </a:rPr>
                          <m:t>exp</m:t>
                        </m:r>
                        <m:r>
                          <a:rPr kumimoji="1" lang="en-US" altLang="ja-JP" b="0" i="1" smtClean="0">
                            <a:latin typeface="Cambria Math" panose="02040503050406030204" pitchFamily="18" charset="0"/>
                          </a:rPr>
                          <m:t>⁡(</m:t>
                        </m:r>
                      </m:e>
                    </m:nary>
                    <m:sSup>
                      <m:sSupPr>
                        <m:ctrlPr>
                          <a:rPr lang="en-US" altLang="ja-JP" i="1">
                            <a:latin typeface="Cambria Math" panose="02040503050406030204" pitchFamily="18" charset="0"/>
                          </a:rPr>
                        </m:ctrlPr>
                      </m:sSupPr>
                      <m:e>
                        <m:r>
                          <a:rPr lang="en-US" altLang="ja-JP" i="1">
                            <a:latin typeface="Cambria Math" panose="02040503050406030204" pitchFamily="18" charset="0"/>
                          </a:rPr>
                          <m:t>𝑣</m:t>
                        </m:r>
                      </m:e>
                      <m:sup>
                        <m:r>
                          <a:rPr lang="en-US" altLang="ja-JP" i="1">
                            <a:latin typeface="Cambria Math" panose="02040503050406030204" pitchFamily="18" charset="0"/>
                          </a:rPr>
                          <m:t>𝑇</m:t>
                        </m:r>
                      </m:sup>
                    </m:sSup>
                    <m:r>
                      <a:rPr lang="en-US" altLang="ja-JP" i="1">
                        <a:latin typeface="Cambria Math" panose="02040503050406030204" pitchFamily="18" charset="0"/>
                      </a:rPr>
                      <m:t>𝑊h</m:t>
                    </m:r>
                    <m:r>
                      <a:rPr lang="en-US" altLang="ja-JP" i="1">
                        <a:latin typeface="Cambria Math" panose="02040503050406030204" pitchFamily="18" charset="0"/>
                      </a:rPr>
                      <m:t>+</m:t>
                    </m:r>
                    <m:sSup>
                      <m:sSupPr>
                        <m:ctrlPr>
                          <a:rPr lang="en-US" altLang="ja-JP" i="1">
                            <a:latin typeface="Cambria Math" panose="02040503050406030204" pitchFamily="18" charset="0"/>
                          </a:rPr>
                        </m:ctrlPr>
                      </m:sSupPr>
                      <m:e>
                        <m:r>
                          <a:rPr lang="en-US" altLang="ja-JP" i="1">
                            <a:latin typeface="Cambria Math" panose="02040503050406030204" pitchFamily="18" charset="0"/>
                          </a:rPr>
                          <m:t>𝑏</m:t>
                        </m:r>
                      </m:e>
                      <m:sup>
                        <m:sSup>
                          <m:sSupPr>
                            <m:ctrlPr>
                              <a:rPr lang="en-US" altLang="ja-JP" i="1">
                                <a:latin typeface="Cambria Math" panose="02040503050406030204" pitchFamily="18" charset="0"/>
                              </a:rPr>
                            </m:ctrlPr>
                          </m:sSupPr>
                          <m:e>
                            <m:d>
                              <m:dPr>
                                <m:ctrlPr>
                                  <a:rPr lang="en-US" altLang="ja-JP" i="1">
                                    <a:latin typeface="Cambria Math" panose="02040503050406030204" pitchFamily="18" charset="0"/>
                                  </a:rPr>
                                </m:ctrlPr>
                              </m:dPr>
                              <m:e>
                                <m:r>
                                  <a:rPr lang="en-US" altLang="ja-JP" i="1">
                                    <a:latin typeface="Cambria Math" panose="02040503050406030204" pitchFamily="18" charset="0"/>
                                  </a:rPr>
                                  <m:t>1</m:t>
                                </m:r>
                              </m:e>
                            </m:d>
                          </m:e>
                          <m:sup>
                            <m:r>
                              <a:rPr lang="en-US" altLang="ja-JP" i="1">
                                <a:latin typeface="Cambria Math" panose="02040503050406030204" pitchFamily="18" charset="0"/>
                              </a:rPr>
                              <m:t>𝑌</m:t>
                            </m:r>
                          </m:sup>
                        </m:sSup>
                      </m:sup>
                    </m:sSup>
                    <m:r>
                      <a:rPr lang="en-US" altLang="ja-JP" i="1">
                        <a:latin typeface="Cambria Math" panose="02040503050406030204" pitchFamily="18" charset="0"/>
                      </a:rPr>
                      <m:t>𝑣</m:t>
                    </m:r>
                    <m:r>
                      <a:rPr lang="en-US" altLang="ja-JP" i="1">
                        <a:latin typeface="Cambria Math" panose="02040503050406030204" pitchFamily="18" charset="0"/>
                      </a:rPr>
                      <m:t>+</m:t>
                    </m:r>
                    <m:sSup>
                      <m:sSupPr>
                        <m:ctrlPr>
                          <a:rPr lang="en-US" altLang="ja-JP" i="1">
                            <a:latin typeface="Cambria Math" panose="02040503050406030204" pitchFamily="18" charset="0"/>
                          </a:rPr>
                        </m:ctrlPr>
                      </m:sSupPr>
                      <m:e>
                        <m:r>
                          <a:rPr lang="en-US" altLang="ja-JP" i="1">
                            <a:latin typeface="Cambria Math" panose="02040503050406030204" pitchFamily="18" charset="0"/>
                          </a:rPr>
                          <m:t>𝑏</m:t>
                        </m:r>
                      </m:e>
                      <m:sup>
                        <m:r>
                          <a:rPr lang="en-US" altLang="ja-JP" i="1">
                            <a:latin typeface="Cambria Math" panose="02040503050406030204" pitchFamily="18" charset="0"/>
                          </a:rPr>
                          <m:t>(2)</m:t>
                        </m:r>
                      </m:sup>
                    </m:sSup>
                    <m:r>
                      <a:rPr lang="en-US" altLang="ja-JP" i="1">
                        <a:latin typeface="Cambria Math" panose="02040503050406030204" pitchFamily="18" charset="0"/>
                      </a:rPr>
                      <m:t>h</m:t>
                    </m:r>
                    <m:r>
                      <a:rPr lang="en-US" altLang="ja-JP" b="0" i="1" smtClean="0">
                        <a:latin typeface="Cambria Math" panose="02040503050406030204" pitchFamily="18" charset="0"/>
                      </a:rPr>
                      <m:t>)</m:t>
                    </m:r>
                  </m:oMath>
                </a14:m>
                <a:r>
                  <a:rPr kumimoji="1" lang="en-US" altLang="ja-JP" dirty="0"/>
                  <a:t>:</a:t>
                </a:r>
                <a14:m>
                  <m:oMath xmlns:m="http://schemas.openxmlformats.org/officeDocument/2006/math">
                    <m:nary>
                      <m:naryPr>
                        <m:chr m:val="∑"/>
                        <m:limLoc m:val="subSup"/>
                        <m:supHide m:val="on"/>
                        <m:ctrlPr>
                          <a:rPr kumimoji="1" lang="en-US" altLang="ja-JP" i="1" dirty="0" smtClean="0">
                            <a:latin typeface="Cambria Math" panose="02040503050406030204" pitchFamily="18" charset="0"/>
                          </a:rPr>
                        </m:ctrlPr>
                      </m:naryPr>
                      <m:sub>
                        <m:r>
                          <m:rPr>
                            <m:brk m:alnAt="9"/>
                          </m:rPr>
                          <a:rPr kumimoji="1" lang="en-US" altLang="ja-JP" b="0" i="1" dirty="0" smtClean="0">
                            <a:latin typeface="Cambria Math" panose="02040503050406030204" pitchFamily="18" charset="0"/>
                          </a:rPr>
                          <m:t>𝑣</m:t>
                        </m:r>
                        <m:r>
                          <a:rPr kumimoji="1" lang="en-US" altLang="ja-JP" b="0" i="1" dirty="0" smtClean="0">
                            <a:latin typeface="Cambria Math" panose="02040503050406030204" pitchFamily="18" charset="0"/>
                          </a:rPr>
                          <m:t>,</m:t>
                        </m:r>
                        <m:r>
                          <a:rPr kumimoji="1" lang="en-US" altLang="ja-JP" b="0" i="1" dirty="0" smtClean="0">
                            <a:latin typeface="Cambria Math" panose="02040503050406030204" pitchFamily="18" charset="0"/>
                          </a:rPr>
                          <m:t>h</m:t>
                        </m:r>
                      </m:sub>
                      <m:sup/>
                      <m:e>
                        <m:r>
                          <a:rPr kumimoji="1" lang="en-US" altLang="ja-JP" b="0" i="1" dirty="0" smtClean="0">
                            <a:latin typeface="Cambria Math" panose="02040503050406030204" pitchFamily="18" charset="0"/>
                          </a:rPr>
                          <m:t>𝑝</m:t>
                        </m:r>
                        <m:r>
                          <a:rPr kumimoji="1" lang="en-US" altLang="ja-JP" b="0" i="1" dirty="0" smtClean="0">
                            <a:latin typeface="Cambria Math" panose="02040503050406030204" pitchFamily="18" charset="0"/>
                          </a:rPr>
                          <m:t>(</m:t>
                        </m:r>
                        <m:r>
                          <a:rPr kumimoji="1" lang="en-US" altLang="ja-JP" b="0" i="1" dirty="0" smtClean="0">
                            <a:latin typeface="Cambria Math" panose="02040503050406030204" pitchFamily="18" charset="0"/>
                          </a:rPr>
                          <m:t>𝑣</m:t>
                        </m:r>
                        <m:r>
                          <a:rPr kumimoji="1" lang="en-US" altLang="ja-JP" b="0" i="1" dirty="0" smtClean="0">
                            <a:latin typeface="Cambria Math" panose="02040503050406030204" pitchFamily="18" charset="0"/>
                          </a:rPr>
                          <m:t>,</m:t>
                        </m:r>
                        <m:r>
                          <a:rPr kumimoji="1" lang="en-US" altLang="ja-JP" b="0" i="1" dirty="0" smtClean="0">
                            <a:latin typeface="Cambria Math" panose="02040503050406030204" pitchFamily="18" charset="0"/>
                          </a:rPr>
                          <m:t>h</m:t>
                        </m:r>
                        <m:r>
                          <a:rPr kumimoji="1" lang="en-US" altLang="ja-JP" b="0" i="1" dirty="0" smtClean="0">
                            <a:latin typeface="Cambria Math" panose="02040503050406030204" pitchFamily="18" charset="0"/>
                          </a:rPr>
                          <m:t>|</m:t>
                        </m:r>
                        <m:r>
                          <a:rPr kumimoji="1" lang="ja-JP" altLang="en-US" b="0" i="1" dirty="0" smtClean="0">
                            <a:latin typeface="Cambria Math" panose="02040503050406030204" pitchFamily="18" charset="0"/>
                          </a:rPr>
                          <m:t>𝜃</m:t>
                        </m:r>
                        <m:r>
                          <a:rPr kumimoji="1" lang="en-US" altLang="ja-JP" b="0" i="1" dirty="0" smtClean="0">
                            <a:latin typeface="Cambria Math" panose="02040503050406030204" pitchFamily="18" charset="0"/>
                          </a:rPr>
                          <m:t>)</m:t>
                        </m:r>
                      </m:e>
                    </m:nary>
                    <m:r>
                      <a:rPr kumimoji="1" lang="en-US" altLang="ja-JP" b="0" i="1" dirty="0" smtClean="0">
                        <a:latin typeface="Cambria Math" panose="02040503050406030204" pitchFamily="18" charset="0"/>
                      </a:rPr>
                      <m:t>=1</m:t>
                    </m:r>
                    <m:r>
                      <a:rPr lang="ja-JP" altLang="en-US" i="1" dirty="0">
                        <a:latin typeface="Cambria Math" panose="02040503050406030204" pitchFamily="18" charset="0"/>
                      </a:rPr>
                      <m:t>が成り立つ</m:t>
                    </m:r>
                  </m:oMath>
                </a14:m>
                <a:r>
                  <a:rPr kumimoji="1" lang="ja-JP" altLang="en-US" dirty="0"/>
                  <a:t>ための規格化定数</a:t>
                </a:r>
                <a:endParaRPr kumimoji="1" lang="en-US" altLang="ja-JP" dirty="0"/>
              </a:p>
              <a:p>
                <a:pPr lvl="1"/>
                <a14:m>
                  <m:oMath xmlns:m="http://schemas.openxmlformats.org/officeDocument/2006/math">
                    <m:sSup>
                      <m:sSupPr>
                        <m:ctrlPr>
                          <a:rPr lang="en-US" altLang="ja-JP" i="1" smtClean="0">
                            <a:latin typeface="Cambria Math" panose="02040503050406030204" pitchFamily="18" charset="0"/>
                          </a:rPr>
                        </m:ctrlPr>
                      </m:sSupPr>
                      <m:e>
                        <m:r>
                          <a:rPr lang="en-US" altLang="ja-JP" i="1">
                            <a:latin typeface="Cambria Math" panose="02040503050406030204" pitchFamily="18" charset="0"/>
                          </a:rPr>
                          <m:t>𝑏</m:t>
                        </m:r>
                      </m:e>
                      <m:sup>
                        <m:d>
                          <m:dPr>
                            <m:ctrlPr>
                              <a:rPr lang="en-US" altLang="ja-JP" i="1">
                                <a:latin typeface="Cambria Math" panose="02040503050406030204" pitchFamily="18" charset="0"/>
                              </a:rPr>
                            </m:ctrlPr>
                          </m:dPr>
                          <m:e>
                            <m:r>
                              <a:rPr lang="en-US" altLang="ja-JP" b="0" i="1" smtClean="0">
                                <a:latin typeface="Cambria Math" panose="02040503050406030204" pitchFamily="18" charset="0"/>
                              </a:rPr>
                              <m:t>1</m:t>
                            </m:r>
                          </m:e>
                        </m:d>
                      </m:sup>
                    </m:sSup>
                    <m:r>
                      <a:rPr lang="en-US" altLang="ja-JP" b="0" i="1" smtClean="0">
                        <a:latin typeface="Cambria Math" panose="02040503050406030204" pitchFamily="18" charset="0"/>
                      </a:rPr>
                      <m:t>,</m:t>
                    </m:r>
                    <m:sSup>
                      <m:sSupPr>
                        <m:ctrlPr>
                          <a:rPr lang="en-US" altLang="ja-JP" i="1">
                            <a:latin typeface="Cambria Math" panose="02040503050406030204" pitchFamily="18" charset="0"/>
                          </a:rPr>
                        </m:ctrlPr>
                      </m:sSupPr>
                      <m:e>
                        <m:r>
                          <a:rPr lang="en-US" altLang="ja-JP" i="1">
                            <a:latin typeface="Cambria Math" panose="02040503050406030204" pitchFamily="18" charset="0"/>
                          </a:rPr>
                          <m:t>𝑏</m:t>
                        </m:r>
                      </m:e>
                      <m:sup>
                        <m:d>
                          <m:dPr>
                            <m:ctrlPr>
                              <a:rPr lang="en-US" altLang="ja-JP" i="1">
                                <a:latin typeface="Cambria Math" panose="02040503050406030204" pitchFamily="18" charset="0"/>
                              </a:rPr>
                            </m:ctrlPr>
                          </m:dPr>
                          <m:e>
                            <m:r>
                              <a:rPr lang="en-US" altLang="ja-JP" i="1">
                                <a:latin typeface="Cambria Math" panose="02040503050406030204" pitchFamily="18" charset="0"/>
                              </a:rPr>
                              <m:t>2</m:t>
                            </m:r>
                          </m:e>
                        </m:d>
                      </m:sup>
                    </m:sSup>
                  </m:oMath>
                </a14:m>
                <a:r>
                  <a:rPr kumimoji="1" lang="en-US" altLang="ja-JP" dirty="0"/>
                  <a:t>:</a:t>
                </a:r>
                <a:r>
                  <a:rPr kumimoji="1" lang="ja-JP" altLang="en-US" dirty="0"/>
                  <a:t>正なら</a:t>
                </a:r>
                <a14:m>
                  <m:oMath xmlns:m="http://schemas.openxmlformats.org/officeDocument/2006/math">
                    <m:r>
                      <a:rPr lang="en-US" altLang="ja-JP" b="0" i="1" smtClean="0">
                        <a:latin typeface="Cambria Math" panose="02040503050406030204" pitchFamily="18" charset="0"/>
                      </a:rPr>
                      <m:t>𝑣</m:t>
                    </m:r>
                    <m:r>
                      <a:rPr lang="en-US" altLang="ja-JP" b="0" i="1" smtClean="0">
                        <a:latin typeface="Cambria Math" panose="02040503050406030204" pitchFamily="18" charset="0"/>
                      </a:rPr>
                      <m:t>,</m:t>
                    </m:r>
                    <m:r>
                      <a:rPr lang="en-US" altLang="ja-JP" b="0" i="1" smtClean="0">
                        <a:latin typeface="Cambria Math" panose="02040503050406030204" pitchFamily="18" charset="0"/>
                      </a:rPr>
                      <m:t>h</m:t>
                    </m:r>
                    <m:r>
                      <a:rPr lang="ja-JP" altLang="en-US" i="1">
                        <a:latin typeface="Cambria Math" panose="02040503050406030204" pitchFamily="18" charset="0"/>
                      </a:rPr>
                      <m:t>の</m:t>
                    </m:r>
                  </m:oMath>
                </a14:m>
                <a:r>
                  <a:rPr kumimoji="1" lang="ja-JP" altLang="en-US" dirty="0"/>
                  <a:t>対応要素が</a:t>
                </a:r>
                <a:r>
                  <a:rPr kumimoji="1" lang="en-US" altLang="ja-JP" dirty="0"/>
                  <a:t>1</a:t>
                </a:r>
                <a:r>
                  <a:rPr kumimoji="1" lang="ja-JP" altLang="en-US" dirty="0"/>
                  <a:t>を、負なら</a:t>
                </a:r>
                <a:r>
                  <a:rPr kumimoji="1" lang="en-US" altLang="ja-JP" dirty="0"/>
                  <a:t>0</a:t>
                </a:r>
                <a:r>
                  <a:rPr kumimoji="1" lang="ja-JP" altLang="en-US" dirty="0"/>
                  <a:t>をとりやすいバイアス効果</a:t>
                </a:r>
                <a:endParaRPr kumimoji="1" lang="en-US" altLang="ja-JP" dirty="0"/>
              </a:p>
              <a:p>
                <a:pPr lvl="1"/>
                <a14:m>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𝑊</m:t>
                        </m:r>
                      </m:e>
                      <m:sub>
                        <m:r>
                          <a:rPr lang="en-US" altLang="ja-JP" b="0" i="1" smtClean="0">
                            <a:latin typeface="Cambria Math" panose="02040503050406030204" pitchFamily="18" charset="0"/>
                          </a:rPr>
                          <m:t>𝑖</m:t>
                        </m:r>
                        <m:r>
                          <a:rPr lang="en-US" altLang="ja-JP" b="0" i="1" smtClean="0">
                            <a:latin typeface="Cambria Math" panose="02040503050406030204" pitchFamily="18" charset="0"/>
                          </a:rPr>
                          <m:t>,</m:t>
                        </m:r>
                        <m:r>
                          <a:rPr lang="en-US" altLang="ja-JP" b="0" i="1" smtClean="0">
                            <a:latin typeface="Cambria Math" panose="02040503050406030204" pitchFamily="18" charset="0"/>
                          </a:rPr>
                          <m:t>𝑗</m:t>
                        </m:r>
                      </m:sub>
                    </m:sSub>
                  </m:oMath>
                </a14:m>
                <a:r>
                  <a:rPr kumimoji="1" lang="en-US" altLang="ja-JP" dirty="0"/>
                  <a:t>:</a:t>
                </a:r>
                <a:r>
                  <a:rPr kumimoji="1" lang="ja-JP" altLang="en-US" dirty="0"/>
                  <a:t>正なら</a:t>
                </a:r>
                <a14:m>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𝑣</m:t>
                        </m:r>
                      </m:e>
                      <m:sub>
                        <m:r>
                          <a:rPr lang="en-US" altLang="ja-JP" i="1">
                            <a:latin typeface="Cambria Math" panose="02040503050406030204" pitchFamily="18" charset="0"/>
                          </a:rPr>
                          <m:t>𝑖</m:t>
                        </m:r>
                      </m:sub>
                    </m:sSub>
                    <m:r>
                      <a:rPr lang="en-US" altLang="ja-JP" b="0" i="0" smtClean="0">
                        <a:latin typeface="Cambria Math" panose="02040503050406030204" pitchFamily="18" charset="0"/>
                      </a:rPr>
                      <m:t>,</m:t>
                    </m:r>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h</m:t>
                        </m:r>
                      </m:e>
                      <m:sub>
                        <m:r>
                          <a:rPr lang="en-US" altLang="ja-JP" b="0" i="1" smtClean="0">
                            <a:latin typeface="Cambria Math" panose="02040503050406030204" pitchFamily="18" charset="0"/>
                          </a:rPr>
                          <m:t>𝑗</m:t>
                        </m:r>
                      </m:sub>
                    </m:sSub>
                  </m:oMath>
                </a14:m>
                <a:r>
                  <a:rPr kumimoji="1" lang="ja-JP" altLang="en-US" dirty="0"/>
                  <a:t>が同時に</a:t>
                </a:r>
                <a:r>
                  <a:rPr kumimoji="1" lang="en-US" altLang="ja-JP" dirty="0"/>
                  <a:t>1</a:t>
                </a:r>
                <a:r>
                  <a:rPr lang="ja-JP" altLang="en-US" dirty="0"/>
                  <a:t>を取りやすく、負なら取りにくくなるような分布</a:t>
                </a:r>
                <a:endParaRPr kumimoji="1" lang="en-US" altLang="ja-JP" dirty="0"/>
              </a:p>
              <a:p>
                <a:endParaRPr kumimoji="1" lang="ja-JP" altLang="en-US" dirty="0"/>
              </a:p>
              <a:p>
                <a:endParaRPr kumimoji="1" lang="ja-JP" altLang="en-US" dirty="0"/>
              </a:p>
            </p:txBody>
          </p:sp>
        </mc:Choice>
        <mc:Fallback xmlns="">
          <p:sp>
            <p:nvSpPr>
              <p:cNvPr id="2" name="コンテンツ プレースホルダー 1">
                <a:extLst>
                  <a:ext uri="{FF2B5EF4-FFF2-40B4-BE49-F238E27FC236}">
                    <a16:creationId xmlns:a16="http://schemas.microsoft.com/office/drawing/2014/main" id="{F474F879-57CC-40B7-A1AB-73AFF2616980}"/>
                  </a:ext>
                </a:extLst>
              </p:cNvPr>
              <p:cNvSpPr>
                <a:spLocks noGrp="1" noRot="1" noChangeAspect="1" noMove="1" noResize="1" noEditPoints="1" noAdjustHandles="1" noChangeArrowheads="1" noChangeShapeType="1" noTextEdit="1"/>
              </p:cNvSpPr>
              <p:nvPr>
                <p:ph idx="1"/>
              </p:nvPr>
            </p:nvSpPr>
            <p:spPr>
              <a:blipFill>
                <a:blip r:embed="rId2"/>
                <a:stretch>
                  <a:fillRect l="-778" r="-566"/>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30108643-F4AA-4D2C-B64A-71CE42DE1407}"/>
              </a:ext>
            </a:extLst>
          </p:cNvPr>
          <p:cNvSpPr>
            <a:spLocks noGrp="1"/>
          </p:cNvSpPr>
          <p:nvPr>
            <p:ph type="dt" sz="half" idx="10"/>
          </p:nvPr>
        </p:nvSpPr>
        <p:spPr/>
        <p:txBody>
          <a:bodyPr/>
          <a:lstStyle/>
          <a:p>
            <a:fld id="{A85F3EB3-746E-4304-9D6B-DD69440DD5AC}"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4620C9BA-5509-47B7-81F2-E121D3A8E4FD}"/>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0D2A2C72-C867-47A6-8025-14B1F98621B3}"/>
              </a:ext>
            </a:extLst>
          </p:cNvPr>
          <p:cNvSpPr>
            <a:spLocks noGrp="1"/>
          </p:cNvSpPr>
          <p:nvPr>
            <p:ph type="sldNum" sz="quarter" idx="12"/>
          </p:nvPr>
        </p:nvSpPr>
        <p:spPr/>
        <p:txBody>
          <a:bodyPr/>
          <a:lstStyle/>
          <a:p>
            <a:fld id="{0A308975-6624-A64B-9276-C536B2E7A4FC}" type="slidenum">
              <a:rPr kumimoji="1" lang="ja-JP" altLang="en-US" smtClean="0"/>
              <a:pPr/>
              <a:t>11</a:t>
            </a:fld>
            <a:endParaRPr kumimoji="1" lang="ja-JP" altLang="en-US"/>
          </a:p>
        </p:txBody>
      </p:sp>
      <p:sp>
        <p:nvSpPr>
          <p:cNvPr id="6" name="タイトル 5">
            <a:extLst>
              <a:ext uri="{FF2B5EF4-FFF2-40B4-BE49-F238E27FC236}">
                <a16:creationId xmlns:a16="http://schemas.microsoft.com/office/drawing/2014/main" id="{0BE23FC6-3754-4A26-AE4A-AC964692E27D}"/>
              </a:ext>
            </a:extLst>
          </p:cNvPr>
          <p:cNvSpPr>
            <a:spLocks noGrp="1"/>
          </p:cNvSpPr>
          <p:nvPr>
            <p:ph type="title"/>
          </p:nvPr>
        </p:nvSpPr>
        <p:spPr/>
        <p:txBody>
          <a:bodyPr/>
          <a:lstStyle/>
          <a:p>
            <a:r>
              <a:rPr kumimoji="1" lang="ja-JP" altLang="en-US" dirty="0"/>
              <a:t>制限ボルツマンマシン（</a:t>
            </a:r>
            <a:r>
              <a:rPr kumimoji="1" lang="en-US" altLang="ja-JP" dirty="0"/>
              <a:t>1/2</a:t>
            </a:r>
            <a:r>
              <a:rPr kumimoji="1" lang="ja-JP" altLang="en-US" dirty="0"/>
              <a:t>）</a:t>
            </a:r>
          </a:p>
        </p:txBody>
      </p:sp>
      <p:sp>
        <p:nvSpPr>
          <p:cNvPr id="14" name="テキスト ボックス 13">
            <a:extLst>
              <a:ext uri="{FF2B5EF4-FFF2-40B4-BE49-F238E27FC236}">
                <a16:creationId xmlns:a16="http://schemas.microsoft.com/office/drawing/2014/main" id="{B78504D8-5DA9-4431-802B-A90E9E339B5C}"/>
              </a:ext>
            </a:extLst>
          </p:cNvPr>
          <p:cNvSpPr txBox="1"/>
          <p:nvPr/>
        </p:nvSpPr>
        <p:spPr>
          <a:xfrm>
            <a:off x="7479862" y="2569727"/>
            <a:ext cx="812800" cy="369332"/>
          </a:xfrm>
          <a:prstGeom prst="rect">
            <a:avLst/>
          </a:prstGeom>
          <a:noFill/>
        </p:spPr>
        <p:txBody>
          <a:bodyPr wrap="square" rtlCol="0">
            <a:spAutoFit/>
          </a:bodyPr>
          <a:lstStyle/>
          <a:p>
            <a:r>
              <a:rPr kumimoji="1" lang="en-US" altLang="ja-JP" dirty="0"/>
              <a:t>(3.2)</a:t>
            </a:r>
            <a:endParaRPr kumimoji="1" lang="ja-JP" altLang="en-US" dirty="0"/>
          </a:p>
        </p:txBody>
      </p:sp>
    </p:spTree>
    <p:extLst>
      <p:ext uri="{BB962C8B-B14F-4D97-AF65-F5344CB8AC3E}">
        <p14:creationId xmlns:p14="http://schemas.microsoft.com/office/powerpoint/2010/main" val="27033045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F474F879-57CC-40B7-A1AB-73AFF2616980}"/>
                  </a:ext>
                </a:extLst>
              </p:cNvPr>
              <p:cNvSpPr>
                <a:spLocks noGrp="1"/>
              </p:cNvSpPr>
              <p:nvPr>
                <p:ph idx="1"/>
              </p:nvPr>
            </p:nvSpPr>
            <p:spPr/>
            <p:txBody>
              <a:bodyPr/>
              <a:lstStyle/>
              <a:p>
                <a:pPr marL="0" indent="0">
                  <a:buNone/>
                </a:pPr>
                <a:r>
                  <a:rPr kumimoji="1" lang="en-US" altLang="ja-JP" u="sng" dirty="0"/>
                  <a:t>RBM</a:t>
                </a:r>
                <a:r>
                  <a:rPr kumimoji="1" lang="ja-JP" altLang="en-US" u="sng" dirty="0"/>
                  <a:t>の確率モデル</a:t>
                </a:r>
                <a:endParaRPr kumimoji="1" lang="en-US" altLang="ja-JP" u="sng" dirty="0"/>
              </a:p>
              <a:p>
                <a:pPr marL="0" indent="0">
                  <a:buNone/>
                </a:pPr>
                <a14:m>
                  <m:oMathPara xmlns:m="http://schemas.openxmlformats.org/officeDocument/2006/math">
                    <m:oMathParaPr>
                      <m:jc m:val="centerGroup"/>
                    </m:oMathParaPr>
                    <m:oMath xmlns:m="http://schemas.openxmlformats.org/officeDocument/2006/math">
                      <m:r>
                        <a:rPr kumimoji="1" lang="en-US" altLang="ja-JP" b="0" i="1" smtClean="0">
                          <a:latin typeface="Cambria Math" panose="02040503050406030204" pitchFamily="18" charset="0"/>
                        </a:rPr>
                        <m:t>𝑝</m:t>
                      </m:r>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h</m:t>
                          </m:r>
                        </m:e>
                        <m:e>
                          <m:r>
                            <a:rPr kumimoji="1" lang="ja-JP" altLang="en-US" b="0" i="1" smtClean="0">
                              <a:latin typeface="Cambria Math" panose="02040503050406030204" pitchFamily="18" charset="0"/>
                            </a:rPr>
                            <m:t>𝜃</m:t>
                          </m:r>
                        </m:e>
                      </m:d>
                      <m:r>
                        <a:rPr kumimoji="1" lang="en-US" altLang="ja-JP" b="0" i="1" smtClean="0">
                          <a:latin typeface="Cambria Math" panose="02040503050406030204" pitchFamily="18" charset="0"/>
                        </a:rPr>
                        <m:t>=</m:t>
                      </m:r>
                      <m:f>
                        <m:fPr>
                          <m:ctrlPr>
                            <a:rPr kumimoji="1" lang="en-US" altLang="ja-JP" b="0" i="1" smtClean="0">
                              <a:latin typeface="Cambria Math" panose="02040503050406030204" pitchFamily="18" charset="0"/>
                            </a:rPr>
                          </m:ctrlPr>
                        </m:fPr>
                        <m:num>
                          <m:r>
                            <a:rPr kumimoji="1" lang="en-US" altLang="ja-JP" b="0" i="1" smtClean="0">
                              <a:latin typeface="Cambria Math" panose="02040503050406030204" pitchFamily="18" charset="0"/>
                            </a:rPr>
                            <m:t>1</m:t>
                          </m:r>
                        </m:num>
                        <m:den>
                          <m:r>
                            <a:rPr kumimoji="1" lang="en-US" altLang="ja-JP" b="0" i="1" smtClean="0">
                              <a:latin typeface="Cambria Math" panose="02040503050406030204" pitchFamily="18" charset="0"/>
                            </a:rPr>
                            <m:t>𝑍</m:t>
                          </m:r>
                          <m:r>
                            <a:rPr kumimoji="1" lang="en-US" altLang="ja-JP" b="0" i="1" smtClean="0">
                              <a:latin typeface="Cambria Math" panose="02040503050406030204" pitchFamily="18" charset="0"/>
                            </a:rPr>
                            <m:t>(</m:t>
                          </m:r>
                          <m:r>
                            <a:rPr lang="ja-JP" altLang="en-US" i="1">
                              <a:latin typeface="Cambria Math" panose="02040503050406030204" pitchFamily="18" charset="0"/>
                            </a:rPr>
                            <m:t>𝜃</m:t>
                          </m:r>
                          <m:r>
                            <a:rPr kumimoji="1" lang="en-US" altLang="ja-JP" b="0" i="1" smtClean="0">
                              <a:latin typeface="Cambria Math" panose="02040503050406030204" pitchFamily="18" charset="0"/>
                            </a:rPr>
                            <m:t>)</m:t>
                          </m:r>
                        </m:den>
                      </m:f>
                      <m:r>
                        <m:rPr>
                          <m:sty m:val="p"/>
                        </m:rPr>
                        <a:rPr kumimoji="1" lang="en-US" altLang="ja-JP" b="0" i="0" smtClean="0">
                          <a:latin typeface="Cambria Math" panose="02040503050406030204" pitchFamily="18" charset="0"/>
                        </a:rPr>
                        <m:t>exp</m:t>
                      </m:r>
                      <m:r>
                        <a:rPr kumimoji="1" lang="en-US" altLang="ja-JP" b="0" i="1" smtClean="0">
                          <a:latin typeface="Cambria Math" panose="02040503050406030204" pitchFamily="18" charset="0"/>
                        </a:rPr>
                        <m:t>⁡(</m:t>
                      </m:r>
                      <m:sSup>
                        <m:sSupPr>
                          <m:ctrlPr>
                            <a:rPr kumimoji="1" lang="en-US" altLang="ja-JP" b="0" i="1" smtClean="0">
                              <a:solidFill>
                                <a:srgbClr val="FF0000"/>
                              </a:solidFill>
                              <a:latin typeface="Cambria Math" panose="02040503050406030204" pitchFamily="18" charset="0"/>
                            </a:rPr>
                          </m:ctrlPr>
                        </m:sSupPr>
                        <m:e>
                          <m:r>
                            <a:rPr kumimoji="1" lang="en-US" altLang="ja-JP" b="0" i="1" smtClean="0">
                              <a:solidFill>
                                <a:srgbClr val="FF0000"/>
                              </a:solidFill>
                              <a:latin typeface="Cambria Math" panose="02040503050406030204" pitchFamily="18" charset="0"/>
                            </a:rPr>
                            <m:t>𝑣</m:t>
                          </m:r>
                        </m:e>
                        <m:sup>
                          <m:r>
                            <a:rPr kumimoji="1" lang="en-US" altLang="ja-JP" b="0" i="1" smtClean="0">
                              <a:solidFill>
                                <a:srgbClr val="FF0000"/>
                              </a:solidFill>
                              <a:latin typeface="Cambria Math" panose="02040503050406030204" pitchFamily="18" charset="0"/>
                            </a:rPr>
                            <m:t>𝑇</m:t>
                          </m:r>
                        </m:sup>
                      </m:sSup>
                      <m:r>
                        <a:rPr kumimoji="1" lang="en-US" altLang="ja-JP" b="0" i="1" smtClean="0">
                          <a:solidFill>
                            <a:srgbClr val="FF0000"/>
                          </a:solidFill>
                          <a:latin typeface="Cambria Math" panose="02040503050406030204" pitchFamily="18" charset="0"/>
                        </a:rPr>
                        <m:t>𝑊h</m:t>
                      </m:r>
                      <m:r>
                        <a:rPr kumimoji="1" lang="en-US" altLang="ja-JP" b="0" i="1" smtClean="0">
                          <a:solidFill>
                            <a:srgbClr val="FF0000"/>
                          </a:solidFill>
                          <a:latin typeface="Cambria Math" panose="02040503050406030204" pitchFamily="18" charset="0"/>
                        </a:rPr>
                        <m:t>+</m:t>
                      </m:r>
                      <m:sSup>
                        <m:sSupPr>
                          <m:ctrlPr>
                            <a:rPr kumimoji="1" lang="en-US" altLang="ja-JP" b="0" i="1" smtClean="0">
                              <a:solidFill>
                                <a:srgbClr val="FF0000"/>
                              </a:solidFill>
                              <a:latin typeface="Cambria Math" panose="02040503050406030204" pitchFamily="18" charset="0"/>
                            </a:rPr>
                          </m:ctrlPr>
                        </m:sSupPr>
                        <m:e>
                          <m:r>
                            <a:rPr kumimoji="1" lang="en-US" altLang="ja-JP" b="0" i="1" smtClean="0">
                              <a:solidFill>
                                <a:srgbClr val="FF0000"/>
                              </a:solidFill>
                              <a:latin typeface="Cambria Math" panose="02040503050406030204" pitchFamily="18" charset="0"/>
                            </a:rPr>
                            <m:t>𝑏</m:t>
                          </m:r>
                        </m:e>
                        <m:sup>
                          <m:sSup>
                            <m:sSupPr>
                              <m:ctrlPr>
                                <a:rPr kumimoji="1" lang="en-US" altLang="ja-JP" b="0" i="1" smtClean="0">
                                  <a:solidFill>
                                    <a:srgbClr val="FF0000"/>
                                  </a:solidFill>
                                  <a:latin typeface="Cambria Math" panose="02040503050406030204" pitchFamily="18" charset="0"/>
                                </a:rPr>
                              </m:ctrlPr>
                            </m:sSupPr>
                            <m:e>
                              <m:d>
                                <m:dPr>
                                  <m:ctrlPr>
                                    <a:rPr kumimoji="1" lang="en-US" altLang="ja-JP" b="0" i="1" smtClean="0">
                                      <a:solidFill>
                                        <a:srgbClr val="FF0000"/>
                                      </a:solidFill>
                                      <a:latin typeface="Cambria Math" panose="02040503050406030204" pitchFamily="18" charset="0"/>
                                    </a:rPr>
                                  </m:ctrlPr>
                                </m:dPr>
                                <m:e>
                                  <m:r>
                                    <a:rPr kumimoji="1" lang="en-US" altLang="ja-JP" b="0" i="1" smtClean="0">
                                      <a:solidFill>
                                        <a:srgbClr val="FF0000"/>
                                      </a:solidFill>
                                      <a:latin typeface="Cambria Math" panose="02040503050406030204" pitchFamily="18" charset="0"/>
                                    </a:rPr>
                                    <m:t>1</m:t>
                                  </m:r>
                                </m:e>
                              </m:d>
                            </m:e>
                            <m:sup>
                              <m:r>
                                <a:rPr kumimoji="1" lang="en-US" altLang="ja-JP" b="0" i="1" smtClean="0">
                                  <a:solidFill>
                                    <a:srgbClr val="FF0000"/>
                                  </a:solidFill>
                                  <a:latin typeface="Cambria Math" panose="02040503050406030204" pitchFamily="18" charset="0"/>
                                </a:rPr>
                                <m:t>𝑌</m:t>
                              </m:r>
                            </m:sup>
                          </m:sSup>
                        </m:sup>
                      </m:sSup>
                      <m:r>
                        <a:rPr kumimoji="1" lang="en-US" altLang="ja-JP" b="0" i="1" smtClean="0">
                          <a:solidFill>
                            <a:srgbClr val="FF0000"/>
                          </a:solidFill>
                          <a:latin typeface="Cambria Math" panose="02040503050406030204" pitchFamily="18" charset="0"/>
                        </a:rPr>
                        <m:t>𝑣</m:t>
                      </m:r>
                      <m:r>
                        <a:rPr kumimoji="1" lang="en-US" altLang="ja-JP" b="0" i="1" smtClean="0">
                          <a:solidFill>
                            <a:srgbClr val="FF0000"/>
                          </a:solidFill>
                          <a:latin typeface="Cambria Math" panose="02040503050406030204" pitchFamily="18" charset="0"/>
                        </a:rPr>
                        <m:t>+</m:t>
                      </m:r>
                      <m:sSup>
                        <m:sSupPr>
                          <m:ctrlPr>
                            <a:rPr kumimoji="1" lang="en-US" altLang="ja-JP" b="0" i="1" smtClean="0">
                              <a:solidFill>
                                <a:srgbClr val="FF0000"/>
                              </a:solidFill>
                              <a:latin typeface="Cambria Math" panose="02040503050406030204" pitchFamily="18" charset="0"/>
                            </a:rPr>
                          </m:ctrlPr>
                        </m:sSupPr>
                        <m:e>
                          <m:r>
                            <a:rPr kumimoji="1" lang="en-US" altLang="ja-JP" b="0" i="1" smtClean="0">
                              <a:solidFill>
                                <a:srgbClr val="FF0000"/>
                              </a:solidFill>
                              <a:latin typeface="Cambria Math" panose="02040503050406030204" pitchFamily="18" charset="0"/>
                            </a:rPr>
                            <m:t>𝑏</m:t>
                          </m:r>
                        </m:e>
                        <m:sup>
                          <m:r>
                            <a:rPr kumimoji="1" lang="en-US" altLang="ja-JP" b="0" i="1" smtClean="0">
                              <a:solidFill>
                                <a:srgbClr val="FF0000"/>
                              </a:solidFill>
                              <a:latin typeface="Cambria Math" panose="02040503050406030204" pitchFamily="18" charset="0"/>
                            </a:rPr>
                            <m:t>(2)</m:t>
                          </m:r>
                        </m:sup>
                      </m:sSup>
                      <m:r>
                        <a:rPr kumimoji="1" lang="en-US" altLang="ja-JP" b="0" i="1" smtClean="0">
                          <a:solidFill>
                            <a:srgbClr val="FF0000"/>
                          </a:solidFill>
                          <a:latin typeface="Cambria Math" panose="02040503050406030204" pitchFamily="18" charset="0"/>
                        </a:rPr>
                        <m:t>h</m:t>
                      </m:r>
                      <m:r>
                        <a:rPr kumimoji="1" lang="en-US" altLang="ja-JP" b="0" i="1" smtClean="0">
                          <a:latin typeface="Cambria Math" panose="02040503050406030204" pitchFamily="18" charset="0"/>
                        </a:rPr>
                        <m:t>)</m:t>
                      </m:r>
                    </m:oMath>
                  </m:oMathPara>
                </a14:m>
                <a:endParaRPr kumimoji="1" lang="en-US" altLang="ja-JP" dirty="0"/>
              </a:p>
              <a:p>
                <a:r>
                  <a:rPr lang="ja-JP" altLang="en-US" dirty="0"/>
                  <a:t>指数関数の引数に同じ可視変数・隠れ変数同士の積がない</a:t>
                </a:r>
                <a:endParaRPr lang="en-US" altLang="ja-JP" dirty="0"/>
              </a:p>
              <a:p>
                <a:pPr marL="0" indent="0">
                  <a:buNone/>
                </a:pPr>
                <a:r>
                  <a:rPr lang="ja-JP" altLang="en-US" dirty="0"/>
                  <a:t>　→ 各層における変数間に結合がない（独立）</a:t>
                </a:r>
                <a:endParaRPr lang="en-US" altLang="ja-JP" dirty="0"/>
              </a:p>
              <a:p>
                <a:pPr marL="0" indent="0">
                  <a:lnSpc>
                    <a:spcPct val="100000"/>
                  </a:lnSpc>
                  <a:buNone/>
                </a:pPr>
                <a:endParaRPr kumimoji="1" lang="en-US" altLang="ja-JP" sz="400" i="1" dirty="0">
                  <a:latin typeface="Cambria Math" panose="02040503050406030204" pitchFamily="18" charset="0"/>
                </a:endParaRPr>
              </a:p>
              <a:p>
                <a:pPr marL="0" indent="0" algn="ctr">
                  <a:buNone/>
                </a:pPr>
                <a14:m>
                  <m:oMath xmlns:m="http://schemas.openxmlformats.org/officeDocument/2006/math">
                    <m:d>
                      <m:dPr>
                        <m:begChr m:val="{"/>
                        <m:endChr m:val=""/>
                        <m:ctrlPr>
                          <a:rPr kumimoji="1" lang="en-US" altLang="ja-JP" i="1" smtClean="0">
                            <a:latin typeface="Cambria Math" panose="02040503050406030204" pitchFamily="18" charset="0"/>
                          </a:rPr>
                        </m:ctrlPr>
                      </m:dPr>
                      <m:e>
                        <m:eqArr>
                          <m:eqArrPr>
                            <m:ctrlPr>
                              <a:rPr kumimoji="1" lang="en-US" altLang="ja-JP" i="1" smtClean="0">
                                <a:latin typeface="Cambria Math" panose="02040503050406030204" pitchFamily="18" charset="0"/>
                              </a:rPr>
                            </m:ctrlPr>
                          </m:eqArrPr>
                          <m:e>
                            <m:r>
                              <a:rPr lang="en-US" altLang="ja-JP" i="1">
                                <a:latin typeface="Cambria Math" panose="02040503050406030204" pitchFamily="18" charset="0"/>
                              </a:rPr>
                              <m:t>𝑝</m:t>
                            </m:r>
                            <m:d>
                              <m:dPr>
                                <m:ctrlPr>
                                  <a:rPr lang="en-US" altLang="ja-JP" i="1">
                                    <a:latin typeface="Cambria Math" panose="02040503050406030204" pitchFamily="18" charset="0"/>
                                  </a:rPr>
                                </m:ctrlPr>
                              </m:dPr>
                              <m:e>
                                <m:r>
                                  <a:rPr lang="en-US" altLang="ja-JP" i="1">
                                    <a:latin typeface="Cambria Math" panose="02040503050406030204" pitchFamily="18" charset="0"/>
                                  </a:rPr>
                                  <m:t>𝑣</m:t>
                                </m:r>
                              </m:e>
                              <m:e>
                                <m:r>
                                  <a:rPr lang="en-US" altLang="ja-JP" b="0" i="1" smtClean="0">
                                    <a:latin typeface="Cambria Math" panose="02040503050406030204" pitchFamily="18" charset="0"/>
                                  </a:rPr>
                                  <m:t>h</m:t>
                                </m:r>
                                <m:r>
                                  <a:rPr lang="en-US" altLang="ja-JP" b="0" i="1" smtClean="0">
                                    <a:latin typeface="Cambria Math" panose="02040503050406030204" pitchFamily="18" charset="0"/>
                                  </a:rPr>
                                  <m:t>,</m:t>
                                </m:r>
                                <m:r>
                                  <a:rPr lang="ja-JP" altLang="en-US" i="1">
                                    <a:latin typeface="Cambria Math" panose="02040503050406030204" pitchFamily="18" charset="0"/>
                                  </a:rPr>
                                  <m:t>𝜃</m:t>
                                </m:r>
                              </m:e>
                            </m:d>
                            <m:r>
                              <a:rPr lang="en-US" altLang="ja-JP" i="1">
                                <a:latin typeface="Cambria Math" panose="02040503050406030204" pitchFamily="18" charset="0"/>
                              </a:rPr>
                              <m:t>=</m:t>
                            </m:r>
                            <m:nary>
                              <m:naryPr>
                                <m:chr m:val="∏"/>
                                <m:limLoc m:val="subSup"/>
                                <m:ctrlPr>
                                  <a:rPr lang="en-US" altLang="ja-JP" i="1" smtClean="0">
                                    <a:latin typeface="Cambria Math" panose="02040503050406030204" pitchFamily="18" charset="0"/>
                                  </a:rPr>
                                </m:ctrlPr>
                              </m:naryPr>
                              <m:sub>
                                <m:r>
                                  <m:rPr>
                                    <m:brk m:alnAt="25"/>
                                  </m:rPr>
                                  <a:rPr lang="en-US" altLang="ja-JP" b="0" i="1" smtClean="0">
                                    <a:latin typeface="Cambria Math" panose="02040503050406030204" pitchFamily="18" charset="0"/>
                                  </a:rPr>
                                  <m:t>𝑖</m:t>
                                </m:r>
                                <m:r>
                                  <a:rPr lang="en-US" altLang="ja-JP" b="0" i="1" smtClean="0">
                                    <a:latin typeface="Cambria Math" panose="02040503050406030204" pitchFamily="18" charset="0"/>
                                  </a:rPr>
                                  <m:t>=1</m:t>
                                </m:r>
                              </m:sub>
                              <m:sup>
                                <m:r>
                                  <a:rPr lang="en-US" altLang="ja-JP" b="0" i="1" smtClean="0">
                                    <a:latin typeface="Cambria Math" panose="02040503050406030204" pitchFamily="18" charset="0"/>
                                  </a:rPr>
                                  <m:t>𝑚</m:t>
                                </m:r>
                              </m:sup>
                              <m:e>
                                <m:r>
                                  <a:rPr lang="en-US" altLang="ja-JP" b="0" i="1" smtClean="0">
                                    <a:latin typeface="Cambria Math" panose="02040503050406030204" pitchFamily="18" charset="0"/>
                                  </a:rPr>
                                  <m:t>𝑝</m:t>
                                </m:r>
                                <m:r>
                                  <a:rPr lang="en-US" altLang="ja-JP" b="0" i="1" smtClean="0">
                                    <a:latin typeface="Cambria Math" panose="02040503050406030204" pitchFamily="18" charset="0"/>
                                  </a:rPr>
                                  <m:t>(</m:t>
                                </m:r>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𝑉</m:t>
                                    </m:r>
                                  </m:e>
                                  <m:sub>
                                    <m:r>
                                      <a:rPr lang="en-US" altLang="ja-JP" b="0" i="1" smtClean="0">
                                        <a:latin typeface="Cambria Math" panose="02040503050406030204" pitchFamily="18" charset="0"/>
                                      </a:rPr>
                                      <m:t>𝑖</m:t>
                                    </m:r>
                                  </m:sub>
                                </m:sSub>
                                <m:r>
                                  <a:rPr lang="en-US" altLang="ja-JP" b="0" i="1" smtClean="0">
                                    <a:latin typeface="Cambria Math" panose="02040503050406030204" pitchFamily="18" charset="0"/>
                                  </a:rPr>
                                  <m:t>=</m:t>
                                </m:r>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𝑣</m:t>
                                    </m:r>
                                  </m:e>
                                  <m:sub>
                                    <m:r>
                                      <a:rPr lang="en-US" altLang="ja-JP" b="0" i="1" smtClean="0">
                                        <a:latin typeface="Cambria Math" panose="02040503050406030204" pitchFamily="18" charset="0"/>
                                      </a:rPr>
                                      <m:t>𝑖</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h</m:t>
                                </m:r>
                                <m:r>
                                  <a:rPr lang="en-US" altLang="ja-JP" b="0" i="1" smtClean="0">
                                    <a:latin typeface="Cambria Math" panose="02040503050406030204" pitchFamily="18" charset="0"/>
                                  </a:rPr>
                                  <m:t>,</m:t>
                                </m:r>
                                <m:r>
                                  <a:rPr lang="ja-JP" altLang="en-US" b="0" i="1" smtClean="0">
                                    <a:latin typeface="Cambria Math" panose="02040503050406030204" pitchFamily="18" charset="0"/>
                                  </a:rPr>
                                  <m:t>𝜃</m:t>
                                </m:r>
                                <m:r>
                                  <a:rPr lang="en-US" altLang="ja-JP" b="0" i="1" smtClean="0">
                                    <a:latin typeface="Cambria Math" panose="02040503050406030204" pitchFamily="18" charset="0"/>
                                  </a:rPr>
                                  <m:t>)</m:t>
                                </m:r>
                              </m:e>
                            </m:nary>
                          </m:e>
                          <m:e>
                            <m:r>
                              <a:rPr lang="en-US" altLang="ja-JP" i="1">
                                <a:latin typeface="Cambria Math" panose="02040503050406030204" pitchFamily="18" charset="0"/>
                              </a:rPr>
                              <m:t>𝑝</m:t>
                            </m:r>
                            <m:d>
                              <m:dPr>
                                <m:ctrlPr>
                                  <a:rPr lang="en-US" altLang="ja-JP" i="1">
                                    <a:latin typeface="Cambria Math" panose="02040503050406030204" pitchFamily="18" charset="0"/>
                                  </a:rPr>
                                </m:ctrlPr>
                              </m:dPr>
                              <m:e>
                                <m:r>
                                  <a:rPr lang="en-US" altLang="ja-JP" i="1">
                                    <a:latin typeface="Cambria Math" panose="02040503050406030204" pitchFamily="18" charset="0"/>
                                  </a:rPr>
                                  <m:t>h</m:t>
                                </m:r>
                              </m:e>
                              <m:e>
                                <m:r>
                                  <a:rPr lang="en-US" altLang="ja-JP" b="0" i="1" smtClean="0">
                                    <a:latin typeface="Cambria Math" panose="02040503050406030204" pitchFamily="18" charset="0"/>
                                  </a:rPr>
                                  <m:t>𝑣</m:t>
                                </m:r>
                                <m:r>
                                  <a:rPr lang="en-US" altLang="ja-JP" b="0" i="1" smtClean="0">
                                    <a:latin typeface="Cambria Math" panose="02040503050406030204" pitchFamily="18" charset="0"/>
                                  </a:rPr>
                                  <m:t>,</m:t>
                                </m:r>
                                <m:r>
                                  <a:rPr lang="ja-JP" altLang="en-US" i="1">
                                    <a:latin typeface="Cambria Math" panose="02040503050406030204" pitchFamily="18" charset="0"/>
                                  </a:rPr>
                                  <m:t>𝜃</m:t>
                                </m:r>
                              </m:e>
                            </m:d>
                            <m:r>
                              <a:rPr lang="en-US" altLang="ja-JP" i="1">
                                <a:latin typeface="Cambria Math" panose="02040503050406030204" pitchFamily="18" charset="0"/>
                              </a:rPr>
                              <m:t>=</m:t>
                            </m:r>
                            <m:nary>
                              <m:naryPr>
                                <m:chr m:val="∏"/>
                                <m:limLoc m:val="subSup"/>
                                <m:ctrlPr>
                                  <a:rPr lang="en-US" altLang="ja-JP" i="1" smtClean="0">
                                    <a:latin typeface="Cambria Math" panose="02040503050406030204" pitchFamily="18" charset="0"/>
                                  </a:rPr>
                                </m:ctrlPr>
                              </m:naryPr>
                              <m:sub>
                                <m:r>
                                  <m:rPr>
                                    <m:brk m:alnAt="25"/>
                                  </m:rPr>
                                  <a:rPr lang="en-US" altLang="ja-JP" b="0" i="1" smtClean="0">
                                    <a:latin typeface="Cambria Math" panose="02040503050406030204" pitchFamily="18" charset="0"/>
                                  </a:rPr>
                                  <m:t>𝑗</m:t>
                                </m:r>
                                <m:r>
                                  <a:rPr lang="en-US" altLang="ja-JP" b="0" i="1" smtClean="0">
                                    <a:latin typeface="Cambria Math" panose="02040503050406030204" pitchFamily="18" charset="0"/>
                                  </a:rPr>
                                  <m:t>=1</m:t>
                                </m:r>
                              </m:sub>
                              <m:sup>
                                <m:r>
                                  <a:rPr lang="en-US" altLang="ja-JP" b="0" i="1" smtClean="0">
                                    <a:latin typeface="Cambria Math" panose="02040503050406030204" pitchFamily="18" charset="0"/>
                                  </a:rPr>
                                  <m:t>𝑛</m:t>
                                </m:r>
                              </m:sup>
                              <m:e>
                                <m:r>
                                  <a:rPr lang="en-US" altLang="ja-JP" b="0" i="1" smtClean="0">
                                    <a:latin typeface="Cambria Math" panose="02040503050406030204" pitchFamily="18" charset="0"/>
                                  </a:rPr>
                                  <m:t>𝑝</m:t>
                                </m:r>
                                <m:r>
                                  <a:rPr lang="en-US" altLang="ja-JP" b="0" i="1" smtClean="0">
                                    <a:latin typeface="Cambria Math" panose="02040503050406030204" pitchFamily="18" charset="0"/>
                                  </a:rPr>
                                  <m:t>(</m:t>
                                </m:r>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𝐻</m:t>
                                    </m:r>
                                  </m:e>
                                  <m:sub>
                                    <m:r>
                                      <a:rPr lang="en-US" altLang="ja-JP" b="0" i="1" smtClean="0">
                                        <a:latin typeface="Cambria Math" panose="02040503050406030204" pitchFamily="18" charset="0"/>
                                      </a:rPr>
                                      <m:t>𝑗</m:t>
                                    </m:r>
                                  </m:sub>
                                </m:sSub>
                                <m:r>
                                  <a:rPr lang="en-US" altLang="ja-JP" b="0" i="1" smtClean="0">
                                    <a:latin typeface="Cambria Math" panose="02040503050406030204" pitchFamily="18" charset="0"/>
                                  </a:rPr>
                                  <m:t>=</m:t>
                                </m:r>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h</m:t>
                                    </m:r>
                                  </m:e>
                                  <m:sub>
                                    <m:r>
                                      <a:rPr lang="en-US" altLang="ja-JP" b="0" i="1" smtClean="0">
                                        <a:latin typeface="Cambria Math" panose="02040503050406030204" pitchFamily="18" charset="0"/>
                                      </a:rPr>
                                      <m:t>𝑖</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𝑣</m:t>
                                </m:r>
                                <m:r>
                                  <a:rPr lang="en-US" altLang="ja-JP" b="0" i="1" smtClean="0">
                                    <a:latin typeface="Cambria Math" panose="02040503050406030204" pitchFamily="18" charset="0"/>
                                  </a:rPr>
                                  <m:t>,</m:t>
                                </m:r>
                                <m:r>
                                  <a:rPr lang="ja-JP" altLang="en-US" b="0" i="1" smtClean="0">
                                    <a:latin typeface="Cambria Math" panose="02040503050406030204" pitchFamily="18" charset="0"/>
                                  </a:rPr>
                                  <m:t>𝜃</m:t>
                                </m:r>
                                <m:r>
                                  <a:rPr lang="en-US" altLang="ja-JP" b="0" i="1" smtClean="0">
                                    <a:latin typeface="Cambria Math" panose="02040503050406030204" pitchFamily="18" charset="0"/>
                                  </a:rPr>
                                  <m:t>)</m:t>
                                </m:r>
                              </m:e>
                            </m:nary>
                          </m:e>
                        </m:eqArr>
                      </m:e>
                    </m:d>
                  </m:oMath>
                </a14:m>
                <a:r>
                  <a:rPr kumimoji="1" lang="en-US" altLang="ja-JP" dirty="0"/>
                  <a:t> </a:t>
                </a:r>
              </a:p>
              <a:p>
                <a:pPr marL="0" indent="0" algn="ctr">
                  <a:buNone/>
                </a:pPr>
                <a:endParaRPr kumimoji="1" lang="en-US" altLang="ja-JP" dirty="0"/>
              </a:p>
              <a:p>
                <a:pPr marL="0" indent="0" algn="ctr">
                  <a:buNone/>
                </a:pPr>
                <a14:m>
                  <m:oMath xmlns:m="http://schemas.openxmlformats.org/officeDocument/2006/math">
                    <m:d>
                      <m:dPr>
                        <m:begChr m:val="{"/>
                        <m:endChr m:val=""/>
                        <m:ctrlPr>
                          <a:rPr kumimoji="1" lang="en-US" altLang="ja-JP" i="1" smtClean="0">
                            <a:latin typeface="Cambria Math" panose="02040503050406030204" pitchFamily="18" charset="0"/>
                          </a:rPr>
                        </m:ctrlPr>
                      </m:dPr>
                      <m:e>
                        <m:eqArr>
                          <m:eqArrPr>
                            <m:ctrlPr>
                              <a:rPr kumimoji="1" lang="en-US" altLang="ja-JP" i="1" smtClean="0">
                                <a:latin typeface="Cambria Math" panose="02040503050406030204" pitchFamily="18" charset="0"/>
                              </a:rPr>
                            </m:ctrlPr>
                          </m:eqArrPr>
                          <m:e>
                            <m:r>
                              <a:rPr lang="en-US" altLang="ja-JP" i="1">
                                <a:latin typeface="Cambria Math" panose="02040503050406030204" pitchFamily="18" charset="0"/>
                              </a:rPr>
                              <m:t>𝑝</m:t>
                            </m:r>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panose="02040503050406030204" pitchFamily="18" charset="0"/>
                                      </a:rPr>
                                      <m:t>𝑉</m:t>
                                    </m:r>
                                  </m:e>
                                  <m:sub>
                                    <m:r>
                                      <a:rPr lang="en-US" altLang="ja-JP" i="1">
                                        <a:latin typeface="Cambria Math" panose="02040503050406030204" pitchFamily="18" charset="0"/>
                                      </a:rPr>
                                      <m:t>𝑖</m:t>
                                    </m:r>
                                  </m:sub>
                                </m:sSub>
                                <m:r>
                                  <a:rPr lang="en-US" altLang="ja-JP" i="1">
                                    <a:latin typeface="Cambria Math" panose="02040503050406030204" pitchFamily="18" charset="0"/>
                                  </a:rPr>
                                  <m:t>=</m:t>
                                </m:r>
                                <m:r>
                                  <a:rPr lang="en-US" altLang="ja-JP" b="0" i="1" smtClean="0">
                                    <a:latin typeface="Cambria Math" panose="02040503050406030204" pitchFamily="18" charset="0"/>
                                  </a:rPr>
                                  <m:t>1</m:t>
                                </m:r>
                              </m:e>
                              <m:e>
                                <m:r>
                                  <a:rPr lang="en-US" altLang="ja-JP" i="1">
                                    <a:latin typeface="Cambria Math" panose="02040503050406030204" pitchFamily="18" charset="0"/>
                                  </a:rPr>
                                  <m:t>h</m:t>
                                </m:r>
                                <m:r>
                                  <a:rPr lang="en-US" altLang="ja-JP" i="1">
                                    <a:latin typeface="Cambria Math" panose="02040503050406030204" pitchFamily="18" charset="0"/>
                                  </a:rPr>
                                  <m:t>,</m:t>
                                </m:r>
                                <m:r>
                                  <a:rPr lang="ja-JP" altLang="en-US" i="1">
                                    <a:latin typeface="Cambria Math" panose="02040503050406030204" pitchFamily="18" charset="0"/>
                                  </a:rPr>
                                  <m:t>𝜃</m:t>
                                </m:r>
                              </m:e>
                            </m:d>
                            <m:r>
                              <a:rPr lang="en-US" altLang="ja-JP" b="0" i="1" smtClean="0">
                                <a:latin typeface="Cambria Math" panose="02040503050406030204" pitchFamily="18" charset="0"/>
                              </a:rPr>
                              <m:t>=</m:t>
                            </m:r>
                            <m:r>
                              <a:rPr lang="en-US" altLang="ja-JP" b="0" i="1" smtClean="0">
                                <a:latin typeface="Cambria Math" panose="02040503050406030204" pitchFamily="18" charset="0"/>
                              </a:rPr>
                              <m:t>𝑠𝑖𝑔</m:t>
                            </m:r>
                            <m:r>
                              <a:rPr lang="en-US" altLang="ja-JP" b="0" i="1" smtClean="0">
                                <a:latin typeface="Cambria Math" panose="02040503050406030204" pitchFamily="18" charset="0"/>
                              </a:rPr>
                              <m:t>(</m:t>
                            </m:r>
                            <m:nary>
                              <m:naryPr>
                                <m:chr m:val="∑"/>
                                <m:limLoc m:val="subSup"/>
                                <m:ctrlPr>
                                  <a:rPr lang="en-US" altLang="ja-JP" b="0" i="1" smtClean="0">
                                    <a:latin typeface="Cambria Math" panose="02040503050406030204" pitchFamily="18" charset="0"/>
                                  </a:rPr>
                                </m:ctrlPr>
                              </m:naryPr>
                              <m:sub>
                                <m:r>
                                  <m:rPr>
                                    <m:brk m:alnAt="25"/>
                                  </m:rPr>
                                  <a:rPr lang="en-US" altLang="ja-JP" b="0" i="1" smtClean="0">
                                    <a:latin typeface="Cambria Math" panose="02040503050406030204" pitchFamily="18" charset="0"/>
                                  </a:rPr>
                                  <m:t>𝑗</m:t>
                                </m:r>
                                <m:r>
                                  <a:rPr lang="en-US" altLang="ja-JP" b="0" i="1" smtClean="0">
                                    <a:latin typeface="Cambria Math" panose="02040503050406030204" pitchFamily="18" charset="0"/>
                                  </a:rPr>
                                  <m:t>=1</m:t>
                                </m:r>
                              </m:sub>
                              <m:sup>
                                <m:r>
                                  <a:rPr lang="en-US" altLang="ja-JP" b="0" i="1" smtClean="0">
                                    <a:latin typeface="Cambria Math" panose="02040503050406030204" pitchFamily="18" charset="0"/>
                                  </a:rPr>
                                  <m:t>𝑛</m:t>
                                </m:r>
                              </m:sup>
                              <m:e>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𝑤</m:t>
                                    </m:r>
                                  </m:e>
                                  <m:sub>
                                    <m:r>
                                      <a:rPr lang="en-US" altLang="ja-JP" b="0" i="1" smtClean="0">
                                        <a:latin typeface="Cambria Math" panose="02040503050406030204" pitchFamily="18" charset="0"/>
                                      </a:rPr>
                                      <m:t>𝑖𝑗</m:t>
                                    </m:r>
                                  </m:sub>
                                </m:sSub>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h</m:t>
                                    </m:r>
                                  </m:e>
                                  <m:sub>
                                    <m:r>
                                      <a:rPr lang="en-US" altLang="ja-JP" b="0" i="1" smtClean="0">
                                        <a:latin typeface="Cambria Math" panose="02040503050406030204" pitchFamily="18" charset="0"/>
                                      </a:rPr>
                                      <m:t>𝑗</m:t>
                                    </m:r>
                                  </m:sub>
                                </m:sSub>
                                <m:r>
                                  <a:rPr lang="en-US" altLang="ja-JP" b="0" i="1" smtClean="0">
                                    <a:latin typeface="Cambria Math" panose="02040503050406030204" pitchFamily="18" charset="0"/>
                                  </a:rPr>
                                  <m:t>+</m:t>
                                </m:r>
                                <m:sSubSup>
                                  <m:sSubSupPr>
                                    <m:ctrlPr>
                                      <a:rPr lang="en-US" altLang="ja-JP" b="0" i="1" smtClean="0">
                                        <a:latin typeface="Cambria Math" panose="02040503050406030204" pitchFamily="18" charset="0"/>
                                      </a:rPr>
                                    </m:ctrlPr>
                                  </m:sSubSupPr>
                                  <m:e>
                                    <m:r>
                                      <a:rPr lang="en-US" altLang="ja-JP" b="0" i="1" smtClean="0">
                                        <a:latin typeface="Cambria Math" panose="02040503050406030204" pitchFamily="18" charset="0"/>
                                      </a:rPr>
                                      <m:t>𝑏</m:t>
                                    </m:r>
                                  </m:e>
                                  <m:sub>
                                    <m:r>
                                      <a:rPr lang="en-US" altLang="ja-JP" b="0" i="1" smtClean="0">
                                        <a:latin typeface="Cambria Math" panose="02040503050406030204" pitchFamily="18" charset="0"/>
                                      </a:rPr>
                                      <m:t>𝑖</m:t>
                                    </m:r>
                                  </m:sub>
                                  <m:sup>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1</m:t>
                                        </m:r>
                                      </m:e>
                                    </m:d>
                                  </m:sup>
                                </m:sSubSup>
                              </m:e>
                            </m:nary>
                            <m:r>
                              <a:rPr lang="en-US" altLang="ja-JP" b="0" i="1" smtClean="0">
                                <a:latin typeface="Cambria Math" panose="02040503050406030204" pitchFamily="18" charset="0"/>
                              </a:rPr>
                              <m:t>)</m:t>
                            </m:r>
                          </m:e>
                          <m:e>
                            <m:r>
                              <a:rPr lang="en-US" altLang="ja-JP" i="1">
                                <a:latin typeface="Cambria Math" panose="02040503050406030204" pitchFamily="18" charset="0"/>
                              </a:rPr>
                              <m:t>𝑝</m:t>
                            </m:r>
                            <m:d>
                              <m:dPr>
                                <m:ctrlPr>
                                  <a:rPr lang="en-US" altLang="ja-JP" i="1">
                                    <a:latin typeface="Cambria Math" panose="02040503050406030204" pitchFamily="18" charset="0"/>
                                  </a:rPr>
                                </m:ctrlPr>
                              </m:dPr>
                              <m:e>
                                <m:sSub>
                                  <m:sSubPr>
                                    <m:ctrlPr>
                                      <a:rPr lang="en-US" altLang="ja-JP" i="1">
                                        <a:latin typeface="Cambria Math" panose="02040503050406030204" pitchFamily="18" charset="0"/>
                                      </a:rPr>
                                    </m:ctrlPr>
                                  </m:sSubPr>
                                  <m:e>
                                    <m:r>
                                      <a:rPr lang="en-US" altLang="ja-JP" i="1">
                                        <a:latin typeface="Cambria Math" panose="02040503050406030204" pitchFamily="18" charset="0"/>
                                      </a:rPr>
                                      <m:t>𝐻</m:t>
                                    </m:r>
                                  </m:e>
                                  <m:sub>
                                    <m:r>
                                      <a:rPr lang="en-US" altLang="ja-JP" i="1">
                                        <a:latin typeface="Cambria Math" panose="02040503050406030204" pitchFamily="18" charset="0"/>
                                      </a:rPr>
                                      <m:t>𝑗</m:t>
                                    </m:r>
                                  </m:sub>
                                </m:sSub>
                                <m:r>
                                  <a:rPr lang="en-US" altLang="ja-JP" i="1">
                                    <a:latin typeface="Cambria Math" panose="02040503050406030204" pitchFamily="18" charset="0"/>
                                  </a:rPr>
                                  <m:t>=</m:t>
                                </m:r>
                                <m:r>
                                  <a:rPr lang="en-US" altLang="ja-JP" b="0" i="1" smtClean="0">
                                    <a:latin typeface="Cambria Math" panose="02040503050406030204" pitchFamily="18" charset="0"/>
                                  </a:rPr>
                                  <m:t>1</m:t>
                                </m:r>
                              </m:e>
                              <m:e>
                                <m:r>
                                  <a:rPr lang="en-US" altLang="ja-JP" i="1">
                                    <a:latin typeface="Cambria Math" panose="02040503050406030204" pitchFamily="18" charset="0"/>
                                  </a:rPr>
                                  <m:t>𝑣</m:t>
                                </m:r>
                                <m:r>
                                  <a:rPr lang="en-US" altLang="ja-JP" i="1">
                                    <a:latin typeface="Cambria Math" panose="02040503050406030204" pitchFamily="18" charset="0"/>
                                  </a:rPr>
                                  <m:t>,</m:t>
                                </m:r>
                                <m:r>
                                  <a:rPr lang="ja-JP" altLang="en-US" i="1">
                                    <a:latin typeface="Cambria Math" panose="02040503050406030204" pitchFamily="18" charset="0"/>
                                  </a:rPr>
                                  <m:t>𝜃</m:t>
                                </m:r>
                              </m:e>
                            </m:d>
                            <m:r>
                              <a:rPr lang="en-US" altLang="ja-JP" b="0" i="1" smtClean="0">
                                <a:latin typeface="Cambria Math" panose="02040503050406030204" pitchFamily="18" charset="0"/>
                              </a:rPr>
                              <m:t>=</m:t>
                            </m:r>
                            <m:r>
                              <a:rPr lang="en-US" altLang="ja-JP" i="1">
                                <a:latin typeface="Cambria Math" panose="02040503050406030204" pitchFamily="18" charset="0"/>
                              </a:rPr>
                              <m:t>𝑠𝑖𝑔</m:t>
                            </m:r>
                            <m:r>
                              <a:rPr lang="en-US" altLang="ja-JP" i="1">
                                <a:latin typeface="Cambria Math" panose="02040503050406030204" pitchFamily="18" charset="0"/>
                              </a:rPr>
                              <m:t>(</m:t>
                            </m:r>
                            <m:nary>
                              <m:naryPr>
                                <m:chr m:val="∑"/>
                                <m:limLoc m:val="subSup"/>
                                <m:ctrlPr>
                                  <a:rPr lang="en-US" altLang="ja-JP" i="1">
                                    <a:latin typeface="Cambria Math" panose="02040503050406030204" pitchFamily="18" charset="0"/>
                                  </a:rPr>
                                </m:ctrlPr>
                              </m:naryPr>
                              <m:sub>
                                <m:r>
                                  <m:rPr>
                                    <m:brk m:alnAt="1"/>
                                  </m:rPr>
                                  <a:rPr lang="en-US" altLang="ja-JP" b="0" i="1" smtClean="0">
                                    <a:latin typeface="Cambria Math" panose="02040503050406030204" pitchFamily="18" charset="0"/>
                                  </a:rPr>
                                  <m:t>𝑖</m:t>
                                </m:r>
                                <m:r>
                                  <a:rPr lang="en-US" altLang="ja-JP" i="1">
                                    <a:latin typeface="Cambria Math" panose="02040503050406030204" pitchFamily="18" charset="0"/>
                                  </a:rPr>
                                  <m:t>=1</m:t>
                                </m:r>
                              </m:sub>
                              <m:sup>
                                <m:r>
                                  <a:rPr lang="en-US" altLang="ja-JP" b="0" i="1" smtClean="0">
                                    <a:latin typeface="Cambria Math" panose="02040503050406030204" pitchFamily="18" charset="0"/>
                                  </a:rPr>
                                  <m:t>𝑚</m:t>
                                </m:r>
                              </m:sup>
                              <m:e>
                                <m:sSub>
                                  <m:sSubPr>
                                    <m:ctrlPr>
                                      <a:rPr lang="en-US" altLang="ja-JP" i="1">
                                        <a:latin typeface="Cambria Math" panose="02040503050406030204" pitchFamily="18" charset="0"/>
                                      </a:rPr>
                                    </m:ctrlPr>
                                  </m:sSubPr>
                                  <m:e>
                                    <m:r>
                                      <a:rPr lang="en-US" altLang="ja-JP" i="1">
                                        <a:latin typeface="Cambria Math" panose="02040503050406030204" pitchFamily="18" charset="0"/>
                                      </a:rPr>
                                      <m:t>𝑤</m:t>
                                    </m:r>
                                  </m:e>
                                  <m:sub>
                                    <m:r>
                                      <a:rPr lang="en-US" altLang="ja-JP" i="1">
                                        <a:latin typeface="Cambria Math" panose="02040503050406030204" pitchFamily="18" charset="0"/>
                                      </a:rPr>
                                      <m:t>𝑖𝑗</m:t>
                                    </m:r>
                                  </m:sub>
                                </m:sSub>
                                <m:sSub>
                                  <m:sSubPr>
                                    <m:ctrlPr>
                                      <a:rPr lang="en-US" altLang="ja-JP" i="1">
                                        <a:latin typeface="Cambria Math" panose="02040503050406030204" pitchFamily="18" charset="0"/>
                                      </a:rPr>
                                    </m:ctrlPr>
                                  </m:sSubPr>
                                  <m:e>
                                    <m:r>
                                      <a:rPr lang="en-US" altLang="ja-JP" b="0" i="1" smtClean="0">
                                        <a:latin typeface="Cambria Math" panose="02040503050406030204" pitchFamily="18" charset="0"/>
                                      </a:rPr>
                                      <m:t>𝑣</m:t>
                                    </m:r>
                                  </m:e>
                                  <m:sub>
                                    <m:r>
                                      <a:rPr lang="en-US" altLang="ja-JP" b="0" i="1" smtClean="0">
                                        <a:latin typeface="Cambria Math" panose="02040503050406030204" pitchFamily="18" charset="0"/>
                                      </a:rPr>
                                      <m:t>𝑖</m:t>
                                    </m:r>
                                  </m:sub>
                                </m:sSub>
                                <m:r>
                                  <a:rPr lang="en-US" altLang="ja-JP" i="1">
                                    <a:latin typeface="Cambria Math" panose="02040503050406030204" pitchFamily="18" charset="0"/>
                                  </a:rPr>
                                  <m:t>+</m:t>
                                </m:r>
                                <m:sSubSup>
                                  <m:sSubSupPr>
                                    <m:ctrlPr>
                                      <a:rPr lang="en-US" altLang="ja-JP" i="1">
                                        <a:latin typeface="Cambria Math" panose="02040503050406030204" pitchFamily="18" charset="0"/>
                                      </a:rPr>
                                    </m:ctrlPr>
                                  </m:sSubSupPr>
                                  <m:e>
                                    <m:r>
                                      <a:rPr lang="en-US" altLang="ja-JP" i="1">
                                        <a:latin typeface="Cambria Math" panose="02040503050406030204" pitchFamily="18" charset="0"/>
                                      </a:rPr>
                                      <m:t>𝑏</m:t>
                                    </m:r>
                                  </m:e>
                                  <m:sub>
                                    <m:r>
                                      <a:rPr lang="en-US" altLang="ja-JP" b="0" i="1" smtClean="0">
                                        <a:latin typeface="Cambria Math" panose="02040503050406030204" pitchFamily="18" charset="0"/>
                                      </a:rPr>
                                      <m:t>𝑗</m:t>
                                    </m:r>
                                  </m:sub>
                                  <m:sup>
                                    <m:d>
                                      <m:dPr>
                                        <m:ctrlPr>
                                          <a:rPr lang="en-US" altLang="ja-JP" i="1">
                                            <a:latin typeface="Cambria Math" panose="02040503050406030204" pitchFamily="18" charset="0"/>
                                          </a:rPr>
                                        </m:ctrlPr>
                                      </m:dPr>
                                      <m:e>
                                        <m:r>
                                          <a:rPr lang="en-US" altLang="ja-JP" i="1">
                                            <a:latin typeface="Cambria Math" panose="02040503050406030204" pitchFamily="18" charset="0"/>
                                          </a:rPr>
                                          <m:t>1</m:t>
                                        </m:r>
                                      </m:e>
                                    </m:d>
                                  </m:sup>
                                </m:sSubSup>
                              </m:e>
                            </m:nary>
                            <m:r>
                              <a:rPr lang="en-US" altLang="ja-JP" i="1">
                                <a:latin typeface="Cambria Math" panose="02040503050406030204" pitchFamily="18" charset="0"/>
                              </a:rPr>
                              <m:t>)</m:t>
                            </m:r>
                          </m:e>
                        </m:eqArr>
                      </m:e>
                    </m:d>
                  </m:oMath>
                </a14:m>
                <a:r>
                  <a:rPr kumimoji="1" lang="en-US" altLang="ja-JP" dirty="0"/>
                  <a:t> </a:t>
                </a:r>
                <a:r>
                  <a:rPr kumimoji="1" lang="ja-JP" altLang="en-US" dirty="0"/>
                  <a:t>　</a:t>
                </a:r>
                <a:endParaRPr kumimoji="1" lang="en-US" altLang="ja-JP" dirty="0"/>
              </a:p>
              <a:p>
                <a:r>
                  <a:rPr lang="ja-JP" altLang="en-US" dirty="0"/>
                  <a:t>これらの条件付き確率分布の期待値のベクトル表記は以下の通り</a:t>
                </a:r>
                <a:endParaRPr lang="en-US" altLang="ja-JP" dirty="0"/>
              </a:p>
              <a:p>
                <a:pPr marL="0" indent="0">
                  <a:buNone/>
                </a:pPr>
                <a14:m>
                  <m:oMathPara xmlns:m="http://schemas.openxmlformats.org/officeDocument/2006/math">
                    <m:oMathParaPr>
                      <m:jc m:val="centerGroup"/>
                    </m:oMathParaPr>
                    <m:oMath xmlns:m="http://schemas.openxmlformats.org/officeDocument/2006/math">
                      <m:acc>
                        <m:accPr>
                          <m:chr m:val="̅"/>
                          <m:ctrlPr>
                            <a:rPr kumimoji="1" lang="en-US" altLang="ja-JP" i="1" smtClean="0">
                              <a:latin typeface="Cambria Math" panose="02040503050406030204" pitchFamily="18" charset="0"/>
                            </a:rPr>
                          </m:ctrlPr>
                        </m:accPr>
                        <m:e>
                          <m:r>
                            <a:rPr kumimoji="1" lang="en-US" altLang="ja-JP" b="0" i="1" smtClean="0">
                              <a:latin typeface="Cambria Math" panose="02040503050406030204" pitchFamily="18" charset="0"/>
                            </a:rPr>
                            <m:t>h</m:t>
                          </m:r>
                        </m:e>
                      </m:acc>
                      <m:r>
                        <a:rPr kumimoji="1" lang="en-US" altLang="ja-JP" b="0" i="1" smtClean="0">
                          <a:latin typeface="Cambria Math" panose="02040503050406030204" pitchFamily="18" charset="0"/>
                        </a:rPr>
                        <m:t>=</m:t>
                      </m:r>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𝐸</m:t>
                          </m:r>
                        </m:e>
                        <m:sub>
                          <m:r>
                            <a:rPr kumimoji="1" lang="en-US" altLang="ja-JP" b="0" i="1" smtClean="0">
                              <a:latin typeface="Cambria Math" panose="02040503050406030204" pitchFamily="18" charset="0"/>
                            </a:rPr>
                            <m:t>𝑝</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h</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sub>
                      </m:sSub>
                      <m:d>
                        <m:dPr>
                          <m:begChr m:val="["/>
                          <m:endChr m:val="]"/>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h</m:t>
                          </m:r>
                        </m:e>
                      </m:d>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𝑠𝑖𝑔</m:t>
                      </m:r>
                      <m:d>
                        <m:dPr>
                          <m:ctrlPr>
                            <a:rPr kumimoji="1" lang="en-US" altLang="ja-JP" b="0" i="1" smtClean="0">
                              <a:latin typeface="Cambria Math" panose="02040503050406030204" pitchFamily="18" charset="0"/>
                            </a:rPr>
                          </m:ctrlPr>
                        </m:dPr>
                        <m:e>
                          <m:sSup>
                            <m:sSupPr>
                              <m:ctrlPr>
                                <a:rPr kumimoji="1" lang="en-US" altLang="ja-JP" b="0" i="1" smtClean="0">
                                  <a:latin typeface="Cambria Math" panose="02040503050406030204" pitchFamily="18" charset="0"/>
                                </a:rPr>
                              </m:ctrlPr>
                            </m:sSupPr>
                            <m:e>
                              <m:r>
                                <a:rPr kumimoji="1" lang="en-US" altLang="ja-JP" b="0" i="1" smtClean="0">
                                  <a:latin typeface="Cambria Math" panose="02040503050406030204" pitchFamily="18" charset="0"/>
                                </a:rPr>
                                <m:t>𝑊</m:t>
                              </m:r>
                            </m:e>
                            <m:sup>
                              <m:r>
                                <a:rPr kumimoji="1" lang="en-US" altLang="ja-JP" b="0" i="1" smtClean="0">
                                  <a:latin typeface="Cambria Math" panose="02040503050406030204" pitchFamily="18" charset="0"/>
                                </a:rPr>
                                <m:t>𝑇</m:t>
                              </m:r>
                            </m:sup>
                          </m:sSup>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r>
                                <a:rPr kumimoji="1" lang="en-US" altLang="ja-JP" b="0" i="1" smtClean="0">
                                  <a:latin typeface="Cambria Math" panose="02040503050406030204" pitchFamily="18" charset="0"/>
                                </a:rPr>
                                <m:t>𝑏</m:t>
                              </m:r>
                            </m:e>
                            <m:sup>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2</m:t>
                                  </m:r>
                                </m:e>
                              </m:d>
                            </m:sup>
                          </m:sSup>
                        </m:e>
                      </m:d>
                      <m:r>
                        <a:rPr kumimoji="1" lang="en-US" altLang="ja-JP" b="0" i="1" smtClean="0">
                          <a:latin typeface="Cambria Math" panose="02040503050406030204" pitchFamily="18" charset="0"/>
                        </a:rPr>
                        <m:t>,</m:t>
                      </m:r>
                      <m:r>
                        <a:rPr lang="ja-JP" altLang="en-US" i="1">
                          <a:latin typeface="Cambria Math" panose="02040503050406030204" pitchFamily="18" charset="0"/>
                        </a:rPr>
                        <m:t>　</m:t>
                      </m:r>
                      <m:acc>
                        <m:accPr>
                          <m:chr m:val="̅"/>
                          <m:ctrlPr>
                            <a:rPr kumimoji="1" lang="en-US" altLang="ja-JP" b="0" i="1" smtClean="0">
                              <a:latin typeface="Cambria Math" panose="02040503050406030204" pitchFamily="18" charset="0"/>
                            </a:rPr>
                          </m:ctrlPr>
                        </m:accPr>
                        <m:e>
                          <m:r>
                            <a:rPr kumimoji="1" lang="en-US" altLang="ja-JP" b="0" i="1" smtClean="0">
                              <a:latin typeface="Cambria Math" panose="02040503050406030204" pitchFamily="18" charset="0"/>
                            </a:rPr>
                            <m:t>𝑣</m:t>
                          </m:r>
                        </m:e>
                      </m:acc>
                      <m:r>
                        <a:rPr kumimoji="1" lang="en-US" altLang="ja-JP" b="0" i="1" smtClean="0">
                          <a:latin typeface="Cambria Math" panose="02040503050406030204" pitchFamily="18" charset="0"/>
                        </a:rPr>
                        <m:t>=</m:t>
                      </m:r>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𝐸</m:t>
                          </m:r>
                        </m:e>
                        <m:sub>
                          <m:r>
                            <a:rPr kumimoji="1" lang="en-US" altLang="ja-JP" b="0" i="1" smtClean="0">
                              <a:latin typeface="Cambria Math" panose="02040503050406030204" pitchFamily="18" charset="0"/>
                            </a:rPr>
                            <m:t>𝑝</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h</m:t>
                          </m:r>
                          <m:r>
                            <a:rPr kumimoji="1" lang="en-US" altLang="ja-JP" b="0" i="1" smtClean="0">
                              <a:latin typeface="Cambria Math" panose="02040503050406030204" pitchFamily="18" charset="0"/>
                            </a:rPr>
                            <m:t>)</m:t>
                          </m:r>
                        </m:sub>
                      </m:sSub>
                      <m:d>
                        <m:dPr>
                          <m:begChr m:val="["/>
                          <m:endChr m:val="]"/>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𝑣</m:t>
                          </m:r>
                        </m:e>
                      </m:d>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𝑠𝑖𝑔</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𝑊h</m:t>
                      </m:r>
                      <m:r>
                        <a:rPr kumimoji="1" lang="en-US" altLang="ja-JP" b="0" i="1" smtClean="0">
                          <a:latin typeface="Cambria Math" panose="02040503050406030204" pitchFamily="18" charset="0"/>
                        </a:rPr>
                        <m:t>+</m:t>
                      </m:r>
                      <m:sSup>
                        <m:sSupPr>
                          <m:ctrlPr>
                            <a:rPr kumimoji="1" lang="en-US" altLang="ja-JP" b="0" i="1" smtClean="0">
                              <a:latin typeface="Cambria Math" panose="02040503050406030204" pitchFamily="18" charset="0"/>
                            </a:rPr>
                          </m:ctrlPr>
                        </m:sSupPr>
                        <m:e>
                          <m:r>
                            <a:rPr kumimoji="1" lang="en-US" altLang="ja-JP" b="0" i="1" smtClean="0">
                              <a:latin typeface="Cambria Math" panose="02040503050406030204" pitchFamily="18" charset="0"/>
                            </a:rPr>
                            <m:t>𝑏</m:t>
                          </m:r>
                        </m:e>
                        <m:sup>
                          <m:r>
                            <a:rPr kumimoji="1" lang="en-US" altLang="ja-JP" b="0" i="1" smtClean="0">
                              <a:latin typeface="Cambria Math" panose="02040503050406030204" pitchFamily="18" charset="0"/>
                            </a:rPr>
                            <m:t>(1)</m:t>
                          </m:r>
                        </m:sup>
                      </m:sSup>
                      <m:r>
                        <a:rPr kumimoji="1" lang="en-US" altLang="ja-JP" b="0" i="1" smtClean="0">
                          <a:latin typeface="Cambria Math" panose="02040503050406030204" pitchFamily="18" charset="0"/>
                        </a:rPr>
                        <m:t>)</m:t>
                      </m:r>
                    </m:oMath>
                  </m:oMathPara>
                </a14:m>
                <a:endParaRPr kumimoji="1" lang="en-US" altLang="ja-JP" dirty="0"/>
              </a:p>
            </p:txBody>
          </p:sp>
        </mc:Choice>
        <mc:Fallback xmlns="">
          <p:sp>
            <p:nvSpPr>
              <p:cNvPr id="2" name="コンテンツ プレースホルダー 1">
                <a:extLst>
                  <a:ext uri="{FF2B5EF4-FFF2-40B4-BE49-F238E27FC236}">
                    <a16:creationId xmlns:a16="http://schemas.microsoft.com/office/drawing/2014/main" id="{F474F879-57CC-40B7-A1AB-73AFF2616980}"/>
                  </a:ext>
                </a:extLst>
              </p:cNvPr>
              <p:cNvSpPr>
                <a:spLocks noGrp="1" noRot="1" noChangeAspect="1" noMove="1" noResize="1" noEditPoints="1" noAdjustHandles="1" noChangeArrowheads="1" noChangeShapeType="1" noTextEdit="1"/>
              </p:cNvSpPr>
              <p:nvPr>
                <p:ph idx="1"/>
              </p:nvPr>
            </p:nvSpPr>
            <p:spPr>
              <a:blipFill>
                <a:blip r:embed="rId2"/>
                <a:stretch>
                  <a:fillRect l="-778"/>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30108643-F4AA-4D2C-B64A-71CE42DE1407}"/>
              </a:ext>
            </a:extLst>
          </p:cNvPr>
          <p:cNvSpPr>
            <a:spLocks noGrp="1"/>
          </p:cNvSpPr>
          <p:nvPr>
            <p:ph type="dt" sz="half" idx="10"/>
          </p:nvPr>
        </p:nvSpPr>
        <p:spPr/>
        <p:txBody>
          <a:bodyPr/>
          <a:lstStyle/>
          <a:p>
            <a:fld id="{A85F3EB3-746E-4304-9D6B-DD69440DD5AC}"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4620C9BA-5509-47B7-81F2-E121D3A8E4FD}"/>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0D2A2C72-C867-47A6-8025-14B1F98621B3}"/>
              </a:ext>
            </a:extLst>
          </p:cNvPr>
          <p:cNvSpPr>
            <a:spLocks noGrp="1"/>
          </p:cNvSpPr>
          <p:nvPr>
            <p:ph type="sldNum" sz="quarter" idx="12"/>
          </p:nvPr>
        </p:nvSpPr>
        <p:spPr/>
        <p:txBody>
          <a:bodyPr/>
          <a:lstStyle/>
          <a:p>
            <a:fld id="{0A308975-6624-A64B-9276-C536B2E7A4FC}" type="slidenum">
              <a:rPr kumimoji="1" lang="ja-JP" altLang="en-US" smtClean="0"/>
              <a:pPr/>
              <a:t>12</a:t>
            </a:fld>
            <a:endParaRPr kumimoji="1" lang="ja-JP" altLang="en-US"/>
          </a:p>
        </p:txBody>
      </p:sp>
      <p:sp>
        <p:nvSpPr>
          <p:cNvPr id="6" name="タイトル 5">
            <a:extLst>
              <a:ext uri="{FF2B5EF4-FFF2-40B4-BE49-F238E27FC236}">
                <a16:creationId xmlns:a16="http://schemas.microsoft.com/office/drawing/2014/main" id="{0BE23FC6-3754-4A26-AE4A-AC964692E27D}"/>
              </a:ext>
            </a:extLst>
          </p:cNvPr>
          <p:cNvSpPr>
            <a:spLocks noGrp="1"/>
          </p:cNvSpPr>
          <p:nvPr>
            <p:ph type="title"/>
          </p:nvPr>
        </p:nvSpPr>
        <p:spPr/>
        <p:txBody>
          <a:bodyPr/>
          <a:lstStyle/>
          <a:p>
            <a:r>
              <a:rPr kumimoji="1" lang="ja-JP" altLang="en-US" dirty="0"/>
              <a:t>制限ボルツマンマシン（</a:t>
            </a:r>
            <a:r>
              <a:rPr kumimoji="1" lang="en-US" altLang="ja-JP" dirty="0"/>
              <a:t>2/2</a:t>
            </a:r>
            <a:r>
              <a:rPr kumimoji="1" lang="ja-JP" altLang="en-US" dirty="0"/>
              <a:t>）</a:t>
            </a:r>
          </a:p>
        </p:txBody>
      </p:sp>
      <p:sp>
        <p:nvSpPr>
          <p:cNvPr id="10" name="テキスト ボックス 9">
            <a:extLst>
              <a:ext uri="{FF2B5EF4-FFF2-40B4-BE49-F238E27FC236}">
                <a16:creationId xmlns:a16="http://schemas.microsoft.com/office/drawing/2014/main" id="{19F50A21-22FC-48E9-B9C2-A1E905CF1FDC}"/>
              </a:ext>
            </a:extLst>
          </p:cNvPr>
          <p:cNvSpPr txBox="1"/>
          <p:nvPr/>
        </p:nvSpPr>
        <p:spPr>
          <a:xfrm>
            <a:off x="7479862" y="3317872"/>
            <a:ext cx="812800" cy="369332"/>
          </a:xfrm>
          <a:prstGeom prst="rect">
            <a:avLst/>
          </a:prstGeom>
          <a:noFill/>
        </p:spPr>
        <p:txBody>
          <a:bodyPr wrap="square" rtlCol="0">
            <a:spAutoFit/>
          </a:bodyPr>
          <a:lstStyle/>
          <a:p>
            <a:r>
              <a:rPr kumimoji="1" lang="en-US" altLang="ja-JP" dirty="0"/>
              <a:t>(3.3)</a:t>
            </a:r>
            <a:endParaRPr kumimoji="1" lang="ja-JP" altLang="en-US" dirty="0"/>
          </a:p>
        </p:txBody>
      </p:sp>
      <p:sp>
        <p:nvSpPr>
          <p:cNvPr id="11" name="テキスト ボックス 10">
            <a:extLst>
              <a:ext uri="{FF2B5EF4-FFF2-40B4-BE49-F238E27FC236}">
                <a16:creationId xmlns:a16="http://schemas.microsoft.com/office/drawing/2014/main" id="{F1921AC5-D480-4AD0-91FC-1C5766E0B08F}"/>
              </a:ext>
            </a:extLst>
          </p:cNvPr>
          <p:cNvSpPr txBox="1"/>
          <p:nvPr/>
        </p:nvSpPr>
        <p:spPr>
          <a:xfrm>
            <a:off x="7479862" y="4395812"/>
            <a:ext cx="812800" cy="369332"/>
          </a:xfrm>
          <a:prstGeom prst="rect">
            <a:avLst/>
          </a:prstGeom>
          <a:noFill/>
        </p:spPr>
        <p:txBody>
          <a:bodyPr wrap="square" rtlCol="0">
            <a:spAutoFit/>
          </a:bodyPr>
          <a:lstStyle/>
          <a:p>
            <a:r>
              <a:rPr kumimoji="1" lang="en-US" altLang="ja-JP" dirty="0"/>
              <a:t>(3.4)</a:t>
            </a:r>
            <a:endParaRPr kumimoji="1" lang="ja-JP" altLang="en-US" dirty="0"/>
          </a:p>
        </p:txBody>
      </p:sp>
    </p:spTree>
    <p:extLst>
      <p:ext uri="{BB962C8B-B14F-4D97-AF65-F5344CB8AC3E}">
        <p14:creationId xmlns:p14="http://schemas.microsoft.com/office/powerpoint/2010/main" val="40291272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60893086-446D-4A1C-85CD-97B72B4D6679}"/>
                  </a:ext>
                </a:extLst>
              </p:cNvPr>
              <p:cNvSpPr>
                <a:spLocks noGrp="1"/>
              </p:cNvSpPr>
              <p:nvPr>
                <p:ph idx="1"/>
              </p:nvPr>
            </p:nvSpPr>
            <p:spPr>
              <a:xfrm>
                <a:off x="285750" y="993994"/>
                <a:ext cx="8553450" cy="5227903"/>
              </a:xfrm>
            </p:spPr>
            <p:txBody>
              <a:bodyPr>
                <a:noAutofit/>
              </a:bodyPr>
              <a:lstStyle/>
              <a:p>
                <a:pPr marL="0" indent="0">
                  <a:buNone/>
                </a:pPr>
                <a:r>
                  <a:rPr lang="ja-JP" altLang="en-US" u="sng" dirty="0"/>
                  <a:t>条件付き分布が独立になる分布</a:t>
                </a:r>
                <a:endParaRPr lang="en-US" altLang="ja-JP" u="sng" dirty="0"/>
              </a:p>
              <a:p>
                <a:pPr marL="0" indent="0">
                  <a:buNone/>
                </a:pPr>
                <a:r>
                  <a:rPr kumimoji="1" lang="en-US" altLang="ja-JP" b="0" dirty="0"/>
                  <a:t>	</a:t>
                </a:r>
                <a14:m>
                  <m:oMath xmlns:m="http://schemas.openxmlformats.org/officeDocument/2006/math">
                    <m:r>
                      <a:rPr kumimoji="1" lang="en-US" altLang="ja-JP" b="0" i="1" smtClean="0">
                        <a:latin typeface="Cambria Math" panose="02040503050406030204" pitchFamily="18" charset="0"/>
                      </a:rPr>
                      <m:t>𝑝</m:t>
                    </m:r>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h</m:t>
                        </m:r>
                      </m:e>
                      <m:e>
                        <m:r>
                          <a:rPr kumimoji="1" lang="ja-JP" altLang="en-US" b="0" i="1" smtClean="0">
                            <a:latin typeface="Cambria Math" panose="02040503050406030204" pitchFamily="18" charset="0"/>
                          </a:rPr>
                          <m:t>𝜃</m:t>
                        </m:r>
                      </m:e>
                    </m:d>
                    <m:r>
                      <a:rPr kumimoji="1" lang="en-US" altLang="ja-JP" b="0" i="1" smtClean="0">
                        <a:latin typeface="Cambria Math" panose="02040503050406030204" pitchFamily="18" charset="0"/>
                      </a:rPr>
                      <m:t>=</m:t>
                    </m:r>
                    <m:f>
                      <m:fPr>
                        <m:ctrlPr>
                          <a:rPr kumimoji="1" lang="en-US" altLang="ja-JP" b="0" i="1" smtClean="0">
                            <a:latin typeface="Cambria Math" panose="02040503050406030204" pitchFamily="18" charset="0"/>
                          </a:rPr>
                        </m:ctrlPr>
                      </m:fPr>
                      <m:num>
                        <m:r>
                          <a:rPr kumimoji="1" lang="en-US" altLang="ja-JP" b="0" i="1" smtClean="0">
                            <a:latin typeface="Cambria Math" panose="02040503050406030204" pitchFamily="18" charset="0"/>
                          </a:rPr>
                          <m:t>1</m:t>
                        </m:r>
                      </m:num>
                      <m:den>
                        <m:r>
                          <a:rPr kumimoji="1" lang="en-US" altLang="ja-JP" b="0" i="1" smtClean="0">
                            <a:latin typeface="Cambria Math" panose="02040503050406030204" pitchFamily="18" charset="0"/>
                          </a:rPr>
                          <m:t>𝑍</m:t>
                        </m:r>
                        <m:r>
                          <a:rPr kumimoji="1" lang="en-US" altLang="ja-JP" b="0" i="1" smtClean="0">
                            <a:latin typeface="Cambria Math" panose="02040503050406030204" pitchFamily="18" charset="0"/>
                          </a:rPr>
                          <m:t>(</m:t>
                        </m:r>
                        <m:r>
                          <a:rPr kumimoji="1" lang="ja-JP" altLang="en-US" b="0" i="1" smtClean="0">
                            <a:latin typeface="Cambria Math" panose="02040503050406030204" pitchFamily="18" charset="0"/>
                          </a:rPr>
                          <m:t>𝜃</m:t>
                        </m:r>
                        <m:r>
                          <a:rPr kumimoji="1" lang="en-US" altLang="ja-JP" b="0" i="1" smtClean="0">
                            <a:latin typeface="Cambria Math" panose="02040503050406030204" pitchFamily="18" charset="0"/>
                          </a:rPr>
                          <m:t>)</m:t>
                        </m:r>
                      </m:den>
                    </m:f>
                    <m:func>
                      <m:funcPr>
                        <m:ctrlPr>
                          <a:rPr kumimoji="1" lang="en-US" altLang="ja-JP" b="0" i="1" smtClean="0">
                            <a:latin typeface="Cambria Math" panose="02040503050406030204" pitchFamily="18" charset="0"/>
                          </a:rPr>
                        </m:ctrlPr>
                      </m:funcPr>
                      <m:fName>
                        <m:r>
                          <m:rPr>
                            <m:sty m:val="p"/>
                          </m:rPr>
                          <a:rPr kumimoji="1" lang="en-US" altLang="ja-JP" b="0" i="0" smtClean="0">
                            <a:latin typeface="Cambria Math" panose="02040503050406030204" pitchFamily="18" charset="0"/>
                          </a:rPr>
                          <m:t>exp</m:t>
                        </m:r>
                      </m:fName>
                      <m:e>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m:t>
                            </m:r>
                            <m:r>
                              <m:rPr>
                                <m:sty m:val="p"/>
                              </m:rPr>
                              <a:rPr kumimoji="1" lang="el-GR" altLang="ja-JP" b="0" i="1" smtClean="0">
                                <a:latin typeface="Cambria Math" panose="02040503050406030204" pitchFamily="18" charset="0"/>
                                <a:ea typeface="Cambria Math" panose="02040503050406030204" pitchFamily="18" charset="0"/>
                              </a:rPr>
                              <m:t>Φ</m:t>
                            </m:r>
                            <m:d>
                              <m:dPr>
                                <m:ctrlPr>
                                  <a:rPr kumimoji="1" lang="en-US" altLang="ja-JP" b="0" i="1" smtClean="0">
                                    <a:latin typeface="Cambria Math" panose="02040503050406030204" pitchFamily="18" charset="0"/>
                                    <a:ea typeface="Cambria Math" panose="02040503050406030204" pitchFamily="18" charset="0"/>
                                  </a:rPr>
                                </m:ctrlPr>
                              </m:dPr>
                              <m:e>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h</m:t>
                                </m:r>
                              </m:e>
                              <m:e>
                                <m:r>
                                  <a:rPr kumimoji="1" lang="ja-JP" altLang="en-US" b="0" i="1" smtClean="0">
                                    <a:latin typeface="Cambria Math" panose="02040503050406030204" pitchFamily="18" charset="0"/>
                                    <a:ea typeface="Cambria Math" panose="02040503050406030204" pitchFamily="18" charset="0"/>
                                  </a:rPr>
                                  <m:t>𝜃</m:t>
                                </m:r>
                              </m:e>
                            </m:d>
                          </m:e>
                        </m:d>
                      </m:e>
                    </m:func>
                  </m:oMath>
                </a14:m>
                <a:endParaRPr kumimoji="1" lang="en-US" altLang="ja-JP" sz="1400" b="0" dirty="0">
                  <a:latin typeface="メイリオ" panose="020B0604030504040204" pitchFamily="50" charset="-128"/>
                  <a:ea typeface="メイリオ" panose="020B0604030504040204" pitchFamily="50" charset="-128"/>
                </a:endParaRPr>
              </a:p>
              <a:p>
                <a:pPr marL="0" indent="0">
                  <a:buNone/>
                </a:pPr>
                <a:r>
                  <a:rPr kumimoji="1" lang="en-US" altLang="ja-JP" b="0" dirty="0">
                    <a:ea typeface="Cambria Math" panose="02040503050406030204" pitchFamily="18" charset="0"/>
                  </a:rPr>
                  <a:t>	</a:t>
                </a:r>
                <a14:m>
                  <m:oMath xmlns:m="http://schemas.openxmlformats.org/officeDocument/2006/math">
                    <m:r>
                      <m:rPr>
                        <m:sty m:val="p"/>
                      </m:rPr>
                      <a:rPr kumimoji="1" lang="el-GR" altLang="ja-JP" b="0" i="1" smtClean="0">
                        <a:latin typeface="Cambria Math" panose="02040503050406030204" pitchFamily="18" charset="0"/>
                        <a:ea typeface="Cambria Math" panose="02040503050406030204" pitchFamily="18" charset="0"/>
                      </a:rPr>
                      <m:t>Φ</m:t>
                    </m:r>
                    <m:d>
                      <m:dPr>
                        <m:ctrlPr>
                          <a:rPr kumimoji="1" lang="en-US" altLang="ja-JP" b="0" i="1" smtClean="0">
                            <a:latin typeface="Cambria Math" panose="02040503050406030204" pitchFamily="18" charset="0"/>
                            <a:ea typeface="Cambria Math" panose="02040503050406030204" pitchFamily="18" charset="0"/>
                          </a:rPr>
                        </m:ctrlPr>
                      </m:dPr>
                      <m:e>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h</m:t>
                        </m:r>
                      </m:e>
                      <m:e>
                        <m:r>
                          <a:rPr kumimoji="1" lang="ja-JP" altLang="en-US" b="0" i="1" smtClean="0">
                            <a:latin typeface="Cambria Math" panose="02040503050406030204" pitchFamily="18" charset="0"/>
                            <a:ea typeface="Cambria Math" panose="02040503050406030204" pitchFamily="18" charset="0"/>
                          </a:rPr>
                          <m:t>𝜃</m:t>
                        </m:r>
                      </m:e>
                    </m:d>
                    <m:r>
                      <a:rPr kumimoji="1" lang="en-US" altLang="ja-JP" b="0" i="1" smtClean="0">
                        <a:latin typeface="Cambria Math" panose="02040503050406030204" pitchFamily="18" charset="0"/>
                        <a:ea typeface="Cambria Math" panose="02040503050406030204" pitchFamily="18" charset="0"/>
                      </a:rPr>
                      <m:t>=−</m:t>
                    </m:r>
                    <m:nary>
                      <m:naryPr>
                        <m:chr m:val="∑"/>
                        <m:limLoc m:val="subSup"/>
                        <m:supHide m:val="on"/>
                        <m:ctrlPr>
                          <a:rPr kumimoji="1" lang="en-US" altLang="ja-JP" b="0" i="1" smtClean="0">
                            <a:solidFill>
                              <a:srgbClr val="FF0000"/>
                            </a:solidFill>
                            <a:latin typeface="Cambria Math" panose="02040503050406030204" pitchFamily="18" charset="0"/>
                            <a:ea typeface="Cambria Math" panose="02040503050406030204" pitchFamily="18" charset="0"/>
                          </a:rPr>
                        </m:ctrlPr>
                      </m:naryPr>
                      <m:sub>
                        <m:r>
                          <m:rPr>
                            <m:brk m:alnAt="9"/>
                          </m:rPr>
                          <a:rPr kumimoji="1" lang="en-US" altLang="ja-JP" b="0" i="1" smtClean="0">
                            <a:solidFill>
                              <a:srgbClr val="FF0000"/>
                            </a:solidFill>
                            <a:latin typeface="Cambria Math" panose="02040503050406030204" pitchFamily="18" charset="0"/>
                            <a:ea typeface="Cambria Math" panose="02040503050406030204" pitchFamily="18" charset="0"/>
                          </a:rPr>
                          <m:t>𝑖</m:t>
                        </m:r>
                        <m:r>
                          <a:rPr kumimoji="1" lang="en-US" altLang="ja-JP" b="0" i="1" smtClean="0">
                            <a:solidFill>
                              <a:srgbClr val="FF0000"/>
                            </a:solidFill>
                            <a:latin typeface="Cambria Math" panose="02040503050406030204" pitchFamily="18" charset="0"/>
                            <a:ea typeface="Cambria Math" panose="02040503050406030204" pitchFamily="18" charset="0"/>
                          </a:rPr>
                          <m:t>,</m:t>
                        </m:r>
                        <m:r>
                          <a:rPr kumimoji="1" lang="en-US" altLang="ja-JP" b="0" i="1" smtClean="0">
                            <a:solidFill>
                              <a:srgbClr val="FF0000"/>
                            </a:solidFill>
                            <a:latin typeface="Cambria Math" panose="02040503050406030204" pitchFamily="18" charset="0"/>
                            <a:ea typeface="Cambria Math" panose="02040503050406030204" pitchFamily="18" charset="0"/>
                          </a:rPr>
                          <m:t>𝑗</m:t>
                        </m:r>
                      </m:sub>
                      <m:sup/>
                      <m:e>
                        <m:sSub>
                          <m:sSubPr>
                            <m:ctrlPr>
                              <a:rPr kumimoji="1" lang="en-US" altLang="ja-JP" b="0" i="1" smtClean="0">
                                <a:solidFill>
                                  <a:srgbClr val="FF0000"/>
                                </a:solidFill>
                                <a:latin typeface="Cambria Math" panose="02040503050406030204" pitchFamily="18" charset="0"/>
                                <a:ea typeface="Cambria Math" panose="02040503050406030204" pitchFamily="18" charset="0"/>
                              </a:rPr>
                            </m:ctrlPr>
                          </m:sSubPr>
                          <m:e>
                            <m:r>
                              <a:rPr kumimoji="1" lang="ja-JP" altLang="en-US" b="0" i="1" smtClean="0">
                                <a:solidFill>
                                  <a:srgbClr val="FF0000"/>
                                </a:solidFill>
                                <a:latin typeface="Cambria Math" panose="02040503050406030204" pitchFamily="18" charset="0"/>
                                <a:ea typeface="Cambria Math" panose="02040503050406030204" pitchFamily="18" charset="0"/>
                              </a:rPr>
                              <m:t>𝜙</m:t>
                            </m:r>
                          </m:e>
                          <m:sub>
                            <m:r>
                              <a:rPr kumimoji="1" lang="en-US" altLang="ja-JP" b="0" i="1" smtClean="0">
                                <a:solidFill>
                                  <a:srgbClr val="FF0000"/>
                                </a:solidFill>
                                <a:latin typeface="Cambria Math" panose="02040503050406030204" pitchFamily="18" charset="0"/>
                                <a:ea typeface="Cambria Math" panose="02040503050406030204" pitchFamily="18" charset="0"/>
                              </a:rPr>
                              <m:t>𝑖</m:t>
                            </m:r>
                            <m:r>
                              <a:rPr kumimoji="1" lang="en-US" altLang="ja-JP" b="0" i="1" smtClean="0">
                                <a:solidFill>
                                  <a:srgbClr val="FF0000"/>
                                </a:solidFill>
                                <a:latin typeface="Cambria Math" panose="02040503050406030204" pitchFamily="18" charset="0"/>
                                <a:ea typeface="Cambria Math" panose="02040503050406030204" pitchFamily="18" charset="0"/>
                              </a:rPr>
                              <m:t>,</m:t>
                            </m:r>
                            <m:r>
                              <a:rPr kumimoji="1" lang="en-US" altLang="ja-JP" b="0" i="1" smtClean="0">
                                <a:solidFill>
                                  <a:srgbClr val="FF0000"/>
                                </a:solidFill>
                                <a:latin typeface="Cambria Math" panose="02040503050406030204" pitchFamily="18" charset="0"/>
                                <a:ea typeface="Cambria Math" panose="02040503050406030204" pitchFamily="18" charset="0"/>
                              </a:rPr>
                              <m:t>𝑗</m:t>
                            </m:r>
                          </m:sub>
                        </m:sSub>
                        <m:r>
                          <a:rPr kumimoji="1" lang="en-US" altLang="ja-JP" b="0" i="1" smtClean="0">
                            <a:solidFill>
                              <a:srgbClr val="FF0000"/>
                            </a:solidFill>
                            <a:latin typeface="Cambria Math" panose="02040503050406030204" pitchFamily="18" charset="0"/>
                            <a:ea typeface="Cambria Math" panose="02040503050406030204" pitchFamily="18" charset="0"/>
                          </a:rPr>
                          <m:t>(</m:t>
                        </m:r>
                        <m:sSub>
                          <m:sSubPr>
                            <m:ctrlPr>
                              <a:rPr kumimoji="1" lang="en-US" altLang="ja-JP" b="0" i="1" smtClean="0">
                                <a:solidFill>
                                  <a:srgbClr val="FF0000"/>
                                </a:solidFill>
                                <a:latin typeface="Cambria Math" panose="02040503050406030204" pitchFamily="18" charset="0"/>
                                <a:ea typeface="Cambria Math" panose="02040503050406030204" pitchFamily="18" charset="0"/>
                              </a:rPr>
                            </m:ctrlPr>
                          </m:sSubPr>
                          <m:e>
                            <m:r>
                              <a:rPr kumimoji="1" lang="en-US" altLang="ja-JP" b="0" i="1" smtClean="0">
                                <a:solidFill>
                                  <a:srgbClr val="FF0000"/>
                                </a:solidFill>
                                <a:latin typeface="Cambria Math" panose="02040503050406030204" pitchFamily="18" charset="0"/>
                                <a:ea typeface="Cambria Math" panose="02040503050406030204" pitchFamily="18" charset="0"/>
                              </a:rPr>
                              <m:t>𝑣</m:t>
                            </m:r>
                          </m:e>
                          <m:sub>
                            <m:r>
                              <a:rPr kumimoji="1" lang="en-US" altLang="ja-JP" b="0" i="1" smtClean="0">
                                <a:solidFill>
                                  <a:srgbClr val="FF0000"/>
                                </a:solidFill>
                                <a:latin typeface="Cambria Math" panose="02040503050406030204" pitchFamily="18" charset="0"/>
                                <a:ea typeface="Cambria Math" panose="02040503050406030204" pitchFamily="18" charset="0"/>
                              </a:rPr>
                              <m:t>𝑖</m:t>
                            </m:r>
                          </m:sub>
                        </m:sSub>
                        <m:r>
                          <a:rPr kumimoji="1" lang="en-US" altLang="ja-JP" b="0" i="1" smtClean="0">
                            <a:solidFill>
                              <a:srgbClr val="FF0000"/>
                            </a:solidFill>
                            <a:latin typeface="Cambria Math" panose="02040503050406030204" pitchFamily="18" charset="0"/>
                            <a:ea typeface="Cambria Math" panose="02040503050406030204" pitchFamily="18" charset="0"/>
                          </a:rPr>
                          <m:t>,</m:t>
                        </m:r>
                        <m:sSub>
                          <m:sSubPr>
                            <m:ctrlPr>
                              <a:rPr kumimoji="1" lang="en-US" altLang="ja-JP" b="0" i="1" smtClean="0">
                                <a:solidFill>
                                  <a:srgbClr val="FF0000"/>
                                </a:solidFill>
                                <a:latin typeface="Cambria Math" panose="02040503050406030204" pitchFamily="18" charset="0"/>
                                <a:ea typeface="Cambria Math" panose="02040503050406030204" pitchFamily="18" charset="0"/>
                              </a:rPr>
                            </m:ctrlPr>
                          </m:sSubPr>
                          <m:e>
                            <m:r>
                              <a:rPr kumimoji="1" lang="en-US" altLang="ja-JP" b="0" i="1" smtClean="0">
                                <a:solidFill>
                                  <a:srgbClr val="FF0000"/>
                                </a:solidFill>
                                <a:latin typeface="Cambria Math" panose="02040503050406030204" pitchFamily="18" charset="0"/>
                                <a:ea typeface="Cambria Math" panose="02040503050406030204" pitchFamily="18" charset="0"/>
                              </a:rPr>
                              <m:t>h</m:t>
                            </m:r>
                          </m:e>
                          <m:sub>
                            <m:r>
                              <a:rPr kumimoji="1" lang="en-US" altLang="ja-JP" b="0" i="1" smtClean="0">
                                <a:solidFill>
                                  <a:srgbClr val="FF0000"/>
                                </a:solidFill>
                                <a:latin typeface="Cambria Math" panose="02040503050406030204" pitchFamily="18" charset="0"/>
                                <a:ea typeface="Cambria Math" panose="02040503050406030204" pitchFamily="18" charset="0"/>
                              </a:rPr>
                              <m:t>𝑖</m:t>
                            </m:r>
                          </m:sub>
                        </m:sSub>
                        <m:r>
                          <a:rPr kumimoji="1" lang="en-US" altLang="ja-JP" b="0" i="1" smtClean="0">
                            <a:solidFill>
                              <a:srgbClr val="FF0000"/>
                            </a:solidFill>
                            <a:latin typeface="Cambria Math" panose="02040503050406030204" pitchFamily="18" charset="0"/>
                            <a:ea typeface="Cambria Math" panose="02040503050406030204" pitchFamily="18" charset="0"/>
                          </a:rPr>
                          <m:t>|</m:t>
                        </m:r>
                        <m:sSub>
                          <m:sSubPr>
                            <m:ctrlPr>
                              <a:rPr kumimoji="1" lang="en-US" altLang="ja-JP" b="0" i="1" smtClean="0">
                                <a:solidFill>
                                  <a:srgbClr val="FF0000"/>
                                </a:solidFill>
                                <a:latin typeface="Cambria Math" panose="02040503050406030204" pitchFamily="18" charset="0"/>
                                <a:ea typeface="Cambria Math" panose="02040503050406030204" pitchFamily="18" charset="0"/>
                              </a:rPr>
                            </m:ctrlPr>
                          </m:sSubPr>
                          <m:e>
                            <m:r>
                              <a:rPr kumimoji="1" lang="en-US" altLang="ja-JP" b="0" i="1" smtClean="0">
                                <a:solidFill>
                                  <a:srgbClr val="FF0000"/>
                                </a:solidFill>
                                <a:latin typeface="Cambria Math" panose="02040503050406030204" pitchFamily="18" charset="0"/>
                                <a:ea typeface="Cambria Math" panose="02040503050406030204" pitchFamily="18" charset="0"/>
                              </a:rPr>
                              <m:t>𝑤</m:t>
                            </m:r>
                          </m:e>
                          <m:sub>
                            <m:r>
                              <a:rPr kumimoji="1" lang="en-US" altLang="ja-JP" b="0" i="1" smtClean="0">
                                <a:solidFill>
                                  <a:srgbClr val="FF0000"/>
                                </a:solidFill>
                                <a:latin typeface="Cambria Math" panose="02040503050406030204" pitchFamily="18" charset="0"/>
                                <a:ea typeface="Cambria Math" panose="02040503050406030204" pitchFamily="18" charset="0"/>
                              </a:rPr>
                              <m:t>𝑖</m:t>
                            </m:r>
                            <m:r>
                              <a:rPr kumimoji="1" lang="en-US" altLang="ja-JP" b="0" i="1" smtClean="0">
                                <a:solidFill>
                                  <a:srgbClr val="FF0000"/>
                                </a:solidFill>
                                <a:latin typeface="Cambria Math" panose="02040503050406030204" pitchFamily="18" charset="0"/>
                                <a:ea typeface="Cambria Math" panose="02040503050406030204" pitchFamily="18" charset="0"/>
                              </a:rPr>
                              <m:t>,</m:t>
                            </m:r>
                            <m:r>
                              <a:rPr kumimoji="1" lang="en-US" altLang="ja-JP" b="0" i="1" smtClean="0">
                                <a:solidFill>
                                  <a:srgbClr val="FF0000"/>
                                </a:solidFill>
                                <a:latin typeface="Cambria Math" panose="02040503050406030204" pitchFamily="18" charset="0"/>
                                <a:ea typeface="Cambria Math" panose="02040503050406030204" pitchFamily="18" charset="0"/>
                              </a:rPr>
                              <m:t>𝑗</m:t>
                            </m:r>
                          </m:sub>
                        </m:sSub>
                        <m:r>
                          <a:rPr kumimoji="1" lang="en-US" altLang="ja-JP" b="0" i="1" smtClean="0">
                            <a:solidFill>
                              <a:srgbClr val="FF0000"/>
                            </a:solidFill>
                            <a:latin typeface="Cambria Math" panose="02040503050406030204" pitchFamily="18" charset="0"/>
                            <a:ea typeface="Cambria Math" panose="02040503050406030204" pitchFamily="18" charset="0"/>
                          </a:rPr>
                          <m:t>)</m:t>
                        </m:r>
                      </m:e>
                    </m:nary>
                  </m:oMath>
                </a14:m>
                <a:r>
                  <a:rPr lang="en-US" altLang="ja-JP" dirty="0">
                    <a:ea typeface="Cambria Math" panose="02040503050406030204" pitchFamily="18" charset="0"/>
                  </a:rPr>
                  <a:t> </a:t>
                </a:r>
                <a14:m>
                  <m:oMath xmlns:m="http://schemas.openxmlformats.org/officeDocument/2006/math">
                    <m:r>
                      <a:rPr lang="en-US" altLang="ja-JP" i="1">
                        <a:latin typeface="Cambria Math" panose="02040503050406030204" pitchFamily="18" charset="0"/>
                        <a:ea typeface="Cambria Math" panose="02040503050406030204" pitchFamily="18" charset="0"/>
                      </a:rPr>
                      <m:t>−</m:t>
                    </m:r>
                    <m:nary>
                      <m:naryPr>
                        <m:chr m:val="∑"/>
                        <m:limLoc m:val="subSup"/>
                        <m:supHide m:val="on"/>
                        <m:ctrlPr>
                          <a:rPr lang="en-US" altLang="ja-JP" i="1" smtClean="0">
                            <a:solidFill>
                              <a:srgbClr val="00B050"/>
                            </a:solidFill>
                            <a:latin typeface="Cambria Math" panose="02040503050406030204" pitchFamily="18" charset="0"/>
                            <a:ea typeface="Cambria Math" panose="02040503050406030204" pitchFamily="18" charset="0"/>
                          </a:rPr>
                        </m:ctrlPr>
                      </m:naryPr>
                      <m:sub>
                        <m:r>
                          <m:rPr>
                            <m:brk m:alnAt="9"/>
                          </m:rPr>
                          <a:rPr lang="en-US" altLang="ja-JP" i="1">
                            <a:solidFill>
                              <a:srgbClr val="00B050"/>
                            </a:solidFill>
                            <a:latin typeface="Cambria Math" panose="02040503050406030204" pitchFamily="18" charset="0"/>
                            <a:ea typeface="Cambria Math" panose="02040503050406030204" pitchFamily="18" charset="0"/>
                          </a:rPr>
                          <m:t>𝑖</m:t>
                        </m:r>
                      </m:sub>
                      <m:sup/>
                      <m:e>
                        <m:sSub>
                          <m:sSubPr>
                            <m:ctrlPr>
                              <a:rPr lang="en-US" altLang="ja-JP" i="1">
                                <a:solidFill>
                                  <a:srgbClr val="00B050"/>
                                </a:solidFill>
                                <a:latin typeface="Cambria Math" panose="02040503050406030204" pitchFamily="18" charset="0"/>
                                <a:ea typeface="Cambria Math" panose="02040503050406030204" pitchFamily="18" charset="0"/>
                              </a:rPr>
                            </m:ctrlPr>
                          </m:sSubPr>
                          <m:e>
                            <m:r>
                              <a:rPr lang="ja-JP" altLang="en-US" i="1" smtClean="0">
                                <a:solidFill>
                                  <a:srgbClr val="00B050"/>
                                </a:solidFill>
                                <a:latin typeface="Cambria Math" panose="02040503050406030204" pitchFamily="18" charset="0"/>
                                <a:ea typeface="Cambria Math" panose="02040503050406030204" pitchFamily="18" charset="0"/>
                              </a:rPr>
                              <m:t>𝛼</m:t>
                            </m:r>
                          </m:e>
                          <m:sub>
                            <m:r>
                              <a:rPr lang="en-US" altLang="ja-JP" i="1">
                                <a:solidFill>
                                  <a:srgbClr val="00B050"/>
                                </a:solidFill>
                                <a:latin typeface="Cambria Math" panose="02040503050406030204" pitchFamily="18" charset="0"/>
                                <a:ea typeface="Cambria Math" panose="02040503050406030204" pitchFamily="18" charset="0"/>
                              </a:rPr>
                              <m:t>𝑖</m:t>
                            </m:r>
                          </m:sub>
                        </m:sSub>
                        <m:r>
                          <a:rPr lang="en-US" altLang="ja-JP" i="1">
                            <a:solidFill>
                              <a:srgbClr val="00B050"/>
                            </a:solidFill>
                            <a:latin typeface="Cambria Math" panose="02040503050406030204" pitchFamily="18" charset="0"/>
                            <a:ea typeface="Cambria Math" panose="02040503050406030204" pitchFamily="18" charset="0"/>
                          </a:rPr>
                          <m:t>(</m:t>
                        </m:r>
                        <m:sSub>
                          <m:sSubPr>
                            <m:ctrlPr>
                              <a:rPr lang="en-US" altLang="ja-JP" i="1">
                                <a:solidFill>
                                  <a:srgbClr val="00B050"/>
                                </a:solidFill>
                                <a:latin typeface="Cambria Math" panose="02040503050406030204" pitchFamily="18" charset="0"/>
                                <a:ea typeface="Cambria Math" panose="02040503050406030204" pitchFamily="18" charset="0"/>
                              </a:rPr>
                            </m:ctrlPr>
                          </m:sSubPr>
                          <m:e>
                            <m:r>
                              <a:rPr lang="en-US" altLang="ja-JP" i="1">
                                <a:solidFill>
                                  <a:srgbClr val="00B050"/>
                                </a:solidFill>
                                <a:latin typeface="Cambria Math" panose="02040503050406030204" pitchFamily="18" charset="0"/>
                                <a:ea typeface="Cambria Math" panose="02040503050406030204" pitchFamily="18" charset="0"/>
                              </a:rPr>
                              <m:t>𝑣</m:t>
                            </m:r>
                          </m:e>
                          <m:sub>
                            <m:r>
                              <a:rPr lang="en-US" altLang="ja-JP" i="1">
                                <a:solidFill>
                                  <a:srgbClr val="00B050"/>
                                </a:solidFill>
                                <a:latin typeface="Cambria Math" panose="02040503050406030204" pitchFamily="18" charset="0"/>
                                <a:ea typeface="Cambria Math" panose="02040503050406030204" pitchFamily="18" charset="0"/>
                              </a:rPr>
                              <m:t>𝑖</m:t>
                            </m:r>
                          </m:sub>
                        </m:sSub>
                        <m:r>
                          <a:rPr lang="en-US" altLang="ja-JP" i="1">
                            <a:solidFill>
                              <a:srgbClr val="00B050"/>
                            </a:solidFill>
                            <a:latin typeface="Cambria Math" panose="02040503050406030204" pitchFamily="18" charset="0"/>
                            <a:ea typeface="Cambria Math" panose="02040503050406030204" pitchFamily="18" charset="0"/>
                          </a:rPr>
                          <m:t>|</m:t>
                        </m:r>
                        <m:sSup>
                          <m:sSupPr>
                            <m:ctrlPr>
                              <a:rPr lang="en-US" altLang="ja-JP" i="1" smtClean="0">
                                <a:solidFill>
                                  <a:srgbClr val="00B050"/>
                                </a:solidFill>
                                <a:latin typeface="Cambria Math" panose="02040503050406030204" pitchFamily="18" charset="0"/>
                                <a:ea typeface="Cambria Math" panose="02040503050406030204" pitchFamily="18" charset="0"/>
                              </a:rPr>
                            </m:ctrlPr>
                          </m:sSupPr>
                          <m:e>
                            <m:sSub>
                              <m:sSubPr>
                                <m:ctrlPr>
                                  <a:rPr lang="en-US" altLang="ja-JP" i="1" smtClean="0">
                                    <a:solidFill>
                                      <a:srgbClr val="00B050"/>
                                    </a:solidFill>
                                    <a:latin typeface="Cambria Math" panose="02040503050406030204" pitchFamily="18" charset="0"/>
                                    <a:ea typeface="Cambria Math" panose="02040503050406030204" pitchFamily="18" charset="0"/>
                                  </a:rPr>
                                </m:ctrlPr>
                              </m:sSubPr>
                              <m:e>
                                <m:r>
                                  <a:rPr lang="en-US" altLang="ja-JP" b="0" i="1" smtClean="0">
                                    <a:solidFill>
                                      <a:srgbClr val="00B050"/>
                                    </a:solidFill>
                                    <a:latin typeface="Cambria Math" panose="02040503050406030204" pitchFamily="18" charset="0"/>
                                    <a:ea typeface="Cambria Math" panose="02040503050406030204" pitchFamily="18" charset="0"/>
                                  </a:rPr>
                                  <m:t>𝑏</m:t>
                                </m:r>
                              </m:e>
                              <m:sub>
                                <m:r>
                                  <a:rPr lang="en-US" altLang="ja-JP" b="0" i="1" smtClean="0">
                                    <a:solidFill>
                                      <a:srgbClr val="00B050"/>
                                    </a:solidFill>
                                    <a:latin typeface="Cambria Math" panose="02040503050406030204" pitchFamily="18" charset="0"/>
                                    <a:ea typeface="Cambria Math" panose="02040503050406030204" pitchFamily="18" charset="0"/>
                                  </a:rPr>
                                  <m:t>𝑖</m:t>
                                </m:r>
                              </m:sub>
                            </m:sSub>
                          </m:e>
                          <m:sup>
                            <m:r>
                              <a:rPr lang="en-US" altLang="ja-JP" b="0" i="1" smtClean="0">
                                <a:solidFill>
                                  <a:srgbClr val="00B050"/>
                                </a:solidFill>
                                <a:latin typeface="Cambria Math" panose="02040503050406030204" pitchFamily="18" charset="0"/>
                                <a:ea typeface="Cambria Math" panose="02040503050406030204" pitchFamily="18" charset="0"/>
                              </a:rPr>
                              <m:t>(1)</m:t>
                            </m:r>
                          </m:sup>
                        </m:sSup>
                        <m:r>
                          <a:rPr lang="en-US" altLang="ja-JP" i="1">
                            <a:solidFill>
                              <a:srgbClr val="00B050"/>
                            </a:solidFill>
                            <a:latin typeface="Cambria Math" panose="02040503050406030204" pitchFamily="18" charset="0"/>
                            <a:ea typeface="Cambria Math" panose="02040503050406030204" pitchFamily="18" charset="0"/>
                          </a:rPr>
                          <m:t>)</m:t>
                        </m:r>
                      </m:e>
                    </m:nary>
                  </m:oMath>
                </a14:m>
                <a:r>
                  <a:rPr lang="en-US" altLang="ja-JP" dirty="0">
                    <a:ea typeface="Cambria Math" panose="02040503050406030204" pitchFamily="18" charset="0"/>
                  </a:rPr>
                  <a:t> </a:t>
                </a:r>
                <a14:m>
                  <m:oMath xmlns:m="http://schemas.openxmlformats.org/officeDocument/2006/math">
                    <m:r>
                      <a:rPr lang="en-US" altLang="ja-JP" i="1">
                        <a:latin typeface="Cambria Math" panose="02040503050406030204" pitchFamily="18" charset="0"/>
                        <a:ea typeface="Cambria Math" panose="02040503050406030204" pitchFamily="18" charset="0"/>
                      </a:rPr>
                      <m:t>−</m:t>
                    </m:r>
                    <m:nary>
                      <m:naryPr>
                        <m:chr m:val="∑"/>
                        <m:limLoc m:val="subSup"/>
                        <m:supHide m:val="on"/>
                        <m:ctrlPr>
                          <a:rPr lang="en-US" altLang="ja-JP" i="1" smtClean="0">
                            <a:solidFill>
                              <a:srgbClr val="0070C0"/>
                            </a:solidFill>
                            <a:latin typeface="Cambria Math" panose="02040503050406030204" pitchFamily="18" charset="0"/>
                            <a:ea typeface="Cambria Math" panose="02040503050406030204" pitchFamily="18" charset="0"/>
                          </a:rPr>
                        </m:ctrlPr>
                      </m:naryPr>
                      <m:sub>
                        <m:r>
                          <a:rPr lang="en-US" altLang="ja-JP" i="1">
                            <a:solidFill>
                              <a:srgbClr val="0070C0"/>
                            </a:solidFill>
                            <a:latin typeface="Cambria Math" panose="02040503050406030204" pitchFamily="18" charset="0"/>
                            <a:ea typeface="Cambria Math" panose="02040503050406030204" pitchFamily="18" charset="0"/>
                          </a:rPr>
                          <m:t>𝑗</m:t>
                        </m:r>
                      </m:sub>
                      <m:sup/>
                      <m:e>
                        <m:sSub>
                          <m:sSubPr>
                            <m:ctrlPr>
                              <a:rPr lang="en-US" altLang="ja-JP" i="1">
                                <a:solidFill>
                                  <a:srgbClr val="0070C0"/>
                                </a:solidFill>
                                <a:latin typeface="Cambria Math" panose="02040503050406030204" pitchFamily="18" charset="0"/>
                                <a:ea typeface="Cambria Math" panose="02040503050406030204" pitchFamily="18" charset="0"/>
                              </a:rPr>
                            </m:ctrlPr>
                          </m:sSubPr>
                          <m:e>
                            <m:r>
                              <a:rPr lang="ja-JP" altLang="en-US" i="1" smtClean="0">
                                <a:solidFill>
                                  <a:srgbClr val="0070C0"/>
                                </a:solidFill>
                                <a:latin typeface="Cambria Math" panose="02040503050406030204" pitchFamily="18" charset="0"/>
                                <a:ea typeface="Cambria Math" panose="02040503050406030204" pitchFamily="18" charset="0"/>
                              </a:rPr>
                              <m:t>𝛽</m:t>
                            </m:r>
                          </m:e>
                          <m:sub>
                            <m:r>
                              <a:rPr lang="en-US" altLang="ja-JP" i="1">
                                <a:solidFill>
                                  <a:srgbClr val="0070C0"/>
                                </a:solidFill>
                                <a:latin typeface="Cambria Math" panose="02040503050406030204" pitchFamily="18" charset="0"/>
                                <a:ea typeface="Cambria Math" panose="02040503050406030204" pitchFamily="18" charset="0"/>
                              </a:rPr>
                              <m:t>𝑗</m:t>
                            </m:r>
                          </m:sub>
                        </m:sSub>
                        <m:r>
                          <a:rPr lang="en-US" altLang="ja-JP" i="1">
                            <a:solidFill>
                              <a:srgbClr val="0070C0"/>
                            </a:solidFill>
                            <a:latin typeface="Cambria Math" panose="02040503050406030204" pitchFamily="18" charset="0"/>
                            <a:ea typeface="Cambria Math" panose="02040503050406030204" pitchFamily="18" charset="0"/>
                          </a:rPr>
                          <m:t>(</m:t>
                        </m:r>
                        <m:sSub>
                          <m:sSubPr>
                            <m:ctrlPr>
                              <a:rPr lang="en-US" altLang="ja-JP" i="1">
                                <a:solidFill>
                                  <a:srgbClr val="0070C0"/>
                                </a:solidFill>
                                <a:latin typeface="Cambria Math" panose="02040503050406030204" pitchFamily="18" charset="0"/>
                                <a:ea typeface="Cambria Math" panose="02040503050406030204" pitchFamily="18" charset="0"/>
                              </a:rPr>
                            </m:ctrlPr>
                          </m:sSubPr>
                          <m:e>
                            <m:r>
                              <a:rPr lang="en-US" altLang="ja-JP" i="1">
                                <a:solidFill>
                                  <a:srgbClr val="0070C0"/>
                                </a:solidFill>
                                <a:latin typeface="Cambria Math" panose="02040503050406030204" pitchFamily="18" charset="0"/>
                                <a:ea typeface="Cambria Math" panose="02040503050406030204" pitchFamily="18" charset="0"/>
                              </a:rPr>
                              <m:t>h</m:t>
                            </m:r>
                          </m:e>
                          <m:sub>
                            <m:r>
                              <a:rPr lang="en-US" altLang="ja-JP" b="0" i="1" smtClean="0">
                                <a:solidFill>
                                  <a:srgbClr val="0070C0"/>
                                </a:solidFill>
                                <a:latin typeface="Cambria Math" panose="02040503050406030204" pitchFamily="18" charset="0"/>
                                <a:ea typeface="Cambria Math" panose="02040503050406030204" pitchFamily="18" charset="0"/>
                              </a:rPr>
                              <m:t>𝑗</m:t>
                            </m:r>
                          </m:sub>
                        </m:sSub>
                        <m:r>
                          <a:rPr lang="en-US" altLang="ja-JP" i="1">
                            <a:solidFill>
                              <a:srgbClr val="0070C0"/>
                            </a:solidFill>
                            <a:latin typeface="Cambria Math" panose="02040503050406030204" pitchFamily="18" charset="0"/>
                            <a:ea typeface="Cambria Math" panose="02040503050406030204" pitchFamily="18" charset="0"/>
                          </a:rPr>
                          <m:t>|</m:t>
                        </m:r>
                        <m:sSup>
                          <m:sSupPr>
                            <m:ctrlPr>
                              <a:rPr lang="en-US" altLang="ja-JP" i="1">
                                <a:solidFill>
                                  <a:srgbClr val="0070C0"/>
                                </a:solidFill>
                                <a:latin typeface="Cambria Math" panose="02040503050406030204" pitchFamily="18" charset="0"/>
                                <a:ea typeface="Cambria Math" panose="02040503050406030204" pitchFamily="18" charset="0"/>
                              </a:rPr>
                            </m:ctrlPr>
                          </m:sSupPr>
                          <m:e>
                            <m:sSub>
                              <m:sSubPr>
                                <m:ctrlPr>
                                  <a:rPr lang="en-US" altLang="ja-JP" i="1" smtClean="0">
                                    <a:solidFill>
                                      <a:srgbClr val="0070C0"/>
                                    </a:solidFill>
                                    <a:latin typeface="Cambria Math" panose="02040503050406030204" pitchFamily="18" charset="0"/>
                                    <a:ea typeface="Cambria Math" panose="02040503050406030204" pitchFamily="18" charset="0"/>
                                  </a:rPr>
                                </m:ctrlPr>
                              </m:sSubPr>
                              <m:e>
                                <m:r>
                                  <a:rPr lang="en-US" altLang="ja-JP" i="1">
                                    <a:solidFill>
                                      <a:srgbClr val="0070C0"/>
                                    </a:solidFill>
                                    <a:latin typeface="Cambria Math" panose="02040503050406030204" pitchFamily="18" charset="0"/>
                                    <a:ea typeface="Cambria Math" panose="02040503050406030204" pitchFamily="18" charset="0"/>
                                  </a:rPr>
                                  <m:t>𝑏</m:t>
                                </m:r>
                              </m:e>
                              <m:sub>
                                <m:r>
                                  <a:rPr lang="en-US" altLang="ja-JP" b="0" i="1" smtClean="0">
                                    <a:solidFill>
                                      <a:srgbClr val="0070C0"/>
                                    </a:solidFill>
                                    <a:latin typeface="Cambria Math" panose="02040503050406030204" pitchFamily="18" charset="0"/>
                                    <a:ea typeface="Cambria Math" panose="02040503050406030204" pitchFamily="18" charset="0"/>
                                  </a:rPr>
                                  <m:t>𝑗</m:t>
                                </m:r>
                              </m:sub>
                            </m:sSub>
                          </m:e>
                          <m:sup>
                            <m:r>
                              <a:rPr lang="en-US" altLang="ja-JP" i="1">
                                <a:solidFill>
                                  <a:srgbClr val="0070C0"/>
                                </a:solidFill>
                                <a:latin typeface="Cambria Math" panose="02040503050406030204" pitchFamily="18" charset="0"/>
                                <a:ea typeface="Cambria Math" panose="02040503050406030204" pitchFamily="18" charset="0"/>
                              </a:rPr>
                              <m:t>(</m:t>
                            </m:r>
                            <m:r>
                              <a:rPr lang="en-US" altLang="ja-JP" b="0" i="1" smtClean="0">
                                <a:solidFill>
                                  <a:srgbClr val="0070C0"/>
                                </a:solidFill>
                                <a:latin typeface="Cambria Math" panose="02040503050406030204" pitchFamily="18" charset="0"/>
                                <a:ea typeface="Cambria Math" panose="02040503050406030204" pitchFamily="18" charset="0"/>
                              </a:rPr>
                              <m:t>2</m:t>
                            </m:r>
                            <m:r>
                              <a:rPr lang="en-US" altLang="ja-JP" i="1">
                                <a:solidFill>
                                  <a:srgbClr val="0070C0"/>
                                </a:solidFill>
                                <a:latin typeface="Cambria Math" panose="02040503050406030204" pitchFamily="18" charset="0"/>
                                <a:ea typeface="Cambria Math" panose="02040503050406030204" pitchFamily="18" charset="0"/>
                              </a:rPr>
                              <m:t>)</m:t>
                            </m:r>
                          </m:sup>
                        </m:sSup>
                        <m:r>
                          <a:rPr lang="en-US" altLang="ja-JP" i="1">
                            <a:solidFill>
                              <a:srgbClr val="0070C0"/>
                            </a:solidFill>
                            <a:latin typeface="Cambria Math" panose="02040503050406030204" pitchFamily="18" charset="0"/>
                            <a:ea typeface="Cambria Math" panose="02040503050406030204" pitchFamily="18" charset="0"/>
                          </a:rPr>
                          <m:t>)</m:t>
                        </m:r>
                      </m:e>
                    </m:nary>
                  </m:oMath>
                </a14:m>
                <a:endParaRPr kumimoji="1" lang="en-US" altLang="ja-JP" b="0" dirty="0">
                  <a:ea typeface="Cambria Math" panose="02040503050406030204" pitchFamily="18" charset="0"/>
                </a:endParaRPr>
              </a:p>
              <a:p>
                <a:pPr marL="0" indent="0">
                  <a:buNone/>
                </a:pPr>
                <a:r>
                  <a:rPr kumimoji="1" lang="en-US" altLang="ja-JP" b="0" dirty="0">
                    <a:ea typeface="Cambria Math" panose="02040503050406030204" pitchFamily="18" charset="0"/>
                  </a:rPr>
                  <a:t>	</a:t>
                </a:r>
                <a:r>
                  <a:rPr kumimoji="1" lang="ja-JP" altLang="en-US" b="0" dirty="0">
                    <a:ea typeface="Cambria Math" panose="02040503050406030204" pitchFamily="18" charset="0"/>
                  </a:rPr>
                  <a:t>　</a:t>
                </a:r>
                <a14:m>
                  <m:oMath xmlns:m="http://schemas.openxmlformats.org/officeDocument/2006/math">
                    <m:r>
                      <a:rPr lang="ja-JP" altLang="en-US" i="1">
                        <a:latin typeface="Cambria Math" panose="02040503050406030204" pitchFamily="18" charset="0"/>
                        <a:ea typeface="Cambria Math" panose="02040503050406030204" pitchFamily="18" charset="0"/>
                      </a:rPr>
                      <m:t>　</m:t>
                    </m:r>
                    <m:r>
                      <a:rPr kumimoji="1" lang="en-US" altLang="ja-JP" b="0" i="1" smtClean="0">
                        <a:latin typeface="Cambria Math" panose="02040503050406030204" pitchFamily="18" charset="0"/>
                        <a:ea typeface="Cambria Math" panose="02040503050406030204" pitchFamily="18" charset="0"/>
                      </a:rPr>
                      <m:t>𝑍</m:t>
                    </m:r>
                    <m:d>
                      <m:dPr>
                        <m:ctrlPr>
                          <a:rPr kumimoji="1" lang="en-US" altLang="ja-JP" b="0" i="1" smtClean="0">
                            <a:latin typeface="Cambria Math" panose="02040503050406030204" pitchFamily="18" charset="0"/>
                            <a:ea typeface="Cambria Math" panose="02040503050406030204" pitchFamily="18" charset="0"/>
                          </a:rPr>
                        </m:ctrlPr>
                      </m:dPr>
                      <m:e>
                        <m:r>
                          <a:rPr kumimoji="1" lang="ja-JP" altLang="en-US" b="0" i="1" smtClean="0">
                            <a:latin typeface="Cambria Math" panose="02040503050406030204" pitchFamily="18" charset="0"/>
                            <a:ea typeface="Cambria Math" panose="02040503050406030204" pitchFamily="18" charset="0"/>
                          </a:rPr>
                          <m:t>𝜃</m:t>
                        </m:r>
                      </m:e>
                    </m:d>
                    <m:r>
                      <a:rPr kumimoji="1" lang="en-US" altLang="ja-JP" b="0" i="1" smtClean="0">
                        <a:latin typeface="Cambria Math" panose="02040503050406030204" pitchFamily="18" charset="0"/>
                        <a:ea typeface="Cambria Math" panose="02040503050406030204" pitchFamily="18" charset="0"/>
                      </a:rPr>
                      <m:t>=</m:t>
                    </m:r>
                    <m:nary>
                      <m:naryPr>
                        <m:chr m:val="∑"/>
                        <m:limLoc m:val="subSup"/>
                        <m:supHide m:val="on"/>
                        <m:ctrlPr>
                          <a:rPr kumimoji="1" lang="en-US" altLang="ja-JP" b="0" i="1" smtClean="0">
                            <a:latin typeface="Cambria Math" panose="02040503050406030204" pitchFamily="18" charset="0"/>
                            <a:ea typeface="Cambria Math" panose="02040503050406030204" pitchFamily="18" charset="0"/>
                          </a:rPr>
                        </m:ctrlPr>
                      </m:naryPr>
                      <m:sub>
                        <m:r>
                          <m:rPr>
                            <m:brk m:alnAt="9"/>
                          </m:rP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h</m:t>
                        </m:r>
                      </m:sub>
                      <m:sup/>
                      <m:e>
                        <m:func>
                          <m:funcPr>
                            <m:ctrlPr>
                              <a:rPr lang="en-US" altLang="ja-JP" i="1">
                                <a:latin typeface="Cambria Math" panose="02040503050406030204" pitchFamily="18" charset="0"/>
                              </a:rPr>
                            </m:ctrlPr>
                          </m:funcPr>
                          <m:fName>
                            <m:r>
                              <m:rPr>
                                <m:sty m:val="p"/>
                              </m:rPr>
                              <a:rPr lang="en-US" altLang="ja-JP">
                                <a:latin typeface="Cambria Math" panose="02040503050406030204" pitchFamily="18" charset="0"/>
                              </a:rPr>
                              <m:t>exp</m:t>
                            </m:r>
                          </m:fName>
                          <m:e>
                            <m:d>
                              <m:dPr>
                                <m:ctrlPr>
                                  <a:rPr lang="en-US" altLang="ja-JP" i="1">
                                    <a:latin typeface="Cambria Math" panose="02040503050406030204" pitchFamily="18" charset="0"/>
                                  </a:rPr>
                                </m:ctrlPr>
                              </m:dPr>
                              <m:e>
                                <m:r>
                                  <a:rPr lang="en-US" altLang="ja-JP" i="1">
                                    <a:latin typeface="Cambria Math" panose="02040503050406030204" pitchFamily="18" charset="0"/>
                                  </a:rPr>
                                  <m:t>−</m:t>
                                </m:r>
                                <m:r>
                                  <m:rPr>
                                    <m:sty m:val="p"/>
                                  </m:rPr>
                                  <a:rPr lang="el-GR" altLang="ja-JP" i="1">
                                    <a:latin typeface="Cambria Math" panose="02040503050406030204" pitchFamily="18" charset="0"/>
                                    <a:ea typeface="Cambria Math" panose="02040503050406030204" pitchFamily="18" charset="0"/>
                                  </a:rPr>
                                  <m:t>Φ</m:t>
                                </m:r>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h</m:t>
                                    </m:r>
                                  </m:e>
                                  <m:e>
                                    <m:r>
                                      <a:rPr lang="ja-JP" altLang="en-US" i="1">
                                        <a:latin typeface="Cambria Math" panose="02040503050406030204" pitchFamily="18" charset="0"/>
                                        <a:ea typeface="Cambria Math" panose="02040503050406030204" pitchFamily="18" charset="0"/>
                                      </a:rPr>
                                      <m:t>𝜃</m:t>
                                    </m:r>
                                  </m:e>
                                </m:d>
                              </m:e>
                            </m:d>
                          </m:e>
                        </m:func>
                      </m:e>
                    </m:nary>
                  </m:oMath>
                </a14:m>
                <a:r>
                  <a:rPr kumimoji="1" lang="en-US" altLang="ja-JP" b="0" dirty="0">
                    <a:ea typeface="Cambria Math" panose="02040503050406030204" pitchFamily="18" charset="0"/>
                  </a:rPr>
                  <a:t> </a:t>
                </a:r>
              </a:p>
              <a:p>
                <a:pPr lvl="1"/>
                <a:r>
                  <a:rPr lang="en-US" altLang="ja-JP" dirty="0">
                    <a:ea typeface="Cambria Math" panose="02040503050406030204" pitchFamily="18" charset="0"/>
                  </a:rPr>
                  <a:t>EFH</a:t>
                </a:r>
                <a:r>
                  <a:rPr lang="ja-JP" altLang="en-US" dirty="0">
                    <a:latin typeface="メイリオ" panose="020B0604030504040204" pitchFamily="50" charset="-128"/>
                    <a:ea typeface="メイリオ" panose="020B0604030504040204" pitchFamily="50" charset="-128"/>
                  </a:rPr>
                  <a:t>の条件付き分布</a:t>
                </a:r>
                <a14:m>
                  <m:oMath xmlns:m="http://schemas.openxmlformats.org/officeDocument/2006/math">
                    <m:r>
                      <a:rPr kumimoji="1" lang="en-US" altLang="ja-JP" b="0" i="1" smtClean="0">
                        <a:latin typeface="Cambria Math" panose="02040503050406030204" pitchFamily="18" charset="0"/>
                      </a:rPr>
                      <m:t>𝑝</m:t>
                    </m:r>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𝑣</m:t>
                        </m:r>
                      </m:e>
                      <m:e>
                        <m:r>
                          <a:rPr kumimoji="1" lang="en-US" altLang="ja-JP" b="0" i="1" smtClean="0">
                            <a:latin typeface="Cambria Math" panose="02040503050406030204" pitchFamily="18" charset="0"/>
                          </a:rPr>
                          <m:t>h</m:t>
                        </m:r>
                        <m:r>
                          <a:rPr kumimoji="1" lang="en-US" altLang="ja-JP" b="0" i="1" smtClean="0">
                            <a:latin typeface="Cambria Math" panose="02040503050406030204" pitchFamily="18" charset="0"/>
                          </a:rPr>
                          <m:t>,</m:t>
                        </m:r>
                        <m:r>
                          <a:rPr lang="ja-JP" altLang="en-US" i="1">
                            <a:latin typeface="Cambria Math" panose="02040503050406030204" pitchFamily="18" charset="0"/>
                          </a:rPr>
                          <m:t>𝜃</m:t>
                        </m:r>
                      </m:e>
                    </m:d>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𝑝</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h</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r>
                      <a:rPr lang="ja-JP" altLang="en-US" i="1">
                        <a:latin typeface="Cambria Math" panose="02040503050406030204" pitchFamily="18" charset="0"/>
                      </a:rPr>
                      <m:t>𝜃</m:t>
                    </m:r>
                    <m:r>
                      <a:rPr kumimoji="1" lang="en-US" altLang="ja-JP" b="0" i="1" smtClean="0">
                        <a:latin typeface="Cambria Math" panose="02040503050406030204" pitchFamily="18" charset="0"/>
                      </a:rPr>
                      <m:t>)</m:t>
                    </m:r>
                  </m:oMath>
                </a14:m>
                <a:r>
                  <a:rPr kumimoji="1" lang="ja-JP" altLang="en-US" b="0" dirty="0">
                    <a:latin typeface="メイリオ" panose="020B0604030504040204" pitchFamily="50" charset="-128"/>
                    <a:ea typeface="メイリオ" panose="020B0604030504040204" pitchFamily="50" charset="-128"/>
                  </a:rPr>
                  <a:t>は条件付き独立</a:t>
                </a:r>
                <a:endParaRPr kumimoji="1" lang="en-US" altLang="ja-JP" b="0" dirty="0">
                  <a:latin typeface="メイリオ" panose="020B0604030504040204" pitchFamily="50" charset="-128"/>
                  <a:ea typeface="メイリオ" panose="020B0604030504040204" pitchFamily="50" charset="-128"/>
                </a:endParaRPr>
              </a:p>
              <a:p>
                <a:pPr lvl="1"/>
                <a:r>
                  <a:rPr lang="ja-JP" altLang="en-US" dirty="0">
                    <a:latin typeface="メイリオ" panose="020B0604030504040204" pitchFamily="50" charset="-128"/>
                    <a:ea typeface="メイリオ" panose="020B0604030504040204" pitchFamily="50" charset="-128"/>
                  </a:rPr>
                  <a:t>２つ目の式から</a:t>
                </a:r>
                <a:r>
                  <a:rPr lang="en-US" altLang="ja-JP" dirty="0">
                    <a:latin typeface="メイリオ" panose="020B0604030504040204" pitchFamily="50" charset="-128"/>
                    <a:ea typeface="メイリオ" panose="020B0604030504040204" pitchFamily="50" charset="-128"/>
                  </a:rPr>
                  <a:t>EFH</a:t>
                </a:r>
                <a:r>
                  <a:rPr lang="ja-JP" altLang="en-US" dirty="0">
                    <a:latin typeface="メイリオ" panose="020B0604030504040204" pitchFamily="50" charset="-128"/>
                    <a:ea typeface="メイリオ" panose="020B0604030504040204" pitchFamily="50" charset="-128"/>
                  </a:rPr>
                  <a:t>は</a:t>
                </a:r>
                <a:r>
                  <a:rPr lang="en-US" altLang="ja-JP" dirty="0">
                    <a:latin typeface="メイリオ" panose="020B0604030504040204" pitchFamily="50" charset="-128"/>
                    <a:ea typeface="メイリオ" panose="020B0604030504040204" pitchFamily="50" charset="-128"/>
                  </a:rPr>
                  <a:t>RBM</a:t>
                </a:r>
                <a:r>
                  <a:rPr lang="ja-JP" altLang="en-US" dirty="0">
                    <a:latin typeface="メイリオ" panose="020B0604030504040204" pitchFamily="50" charset="-128"/>
                    <a:ea typeface="メイリオ" panose="020B0604030504040204" pitchFamily="50" charset="-128"/>
                  </a:rPr>
                  <a:t>の特殊な場合であるとわかる</a:t>
                </a:r>
                <a:endParaRPr lang="en-US" altLang="ja-JP" dirty="0">
                  <a:latin typeface="メイリオ" panose="020B0604030504040204" pitchFamily="50" charset="-128"/>
                  <a:ea typeface="メイリオ" panose="020B0604030504040204" pitchFamily="50" charset="-128"/>
                </a:endParaRPr>
              </a:p>
              <a:p>
                <a:pPr marL="457200" lvl="1" indent="0">
                  <a:buNone/>
                </a:pPr>
                <a:r>
                  <a:rPr kumimoji="1" lang="ja-JP" altLang="en-US" b="0" dirty="0">
                    <a:latin typeface="メイリオ" panose="020B0604030504040204" pitchFamily="50" charset="-128"/>
                    <a:ea typeface="メイリオ" panose="020B0604030504040204" pitchFamily="50" charset="-128"/>
                  </a:rPr>
                  <a:t>　→ </a:t>
                </a:r>
                <a:r>
                  <a:rPr kumimoji="1" lang="en-US" altLang="ja-JP" b="0" dirty="0">
                    <a:latin typeface="メイリオ" panose="020B0604030504040204" pitchFamily="50" charset="-128"/>
                    <a:ea typeface="メイリオ" panose="020B0604030504040204" pitchFamily="50" charset="-128"/>
                  </a:rPr>
                  <a:t>RBM</a:t>
                </a:r>
                <a:r>
                  <a:rPr kumimoji="1" lang="ja-JP" altLang="en-US" b="0" dirty="0">
                    <a:latin typeface="メイリオ" panose="020B0604030504040204" pitchFamily="50" charset="-128"/>
                    <a:ea typeface="メイリオ" panose="020B0604030504040204" pitchFamily="50" charset="-128"/>
                  </a:rPr>
                  <a:t>で成り立つアルゴリズムの議論は</a:t>
                </a:r>
                <a:r>
                  <a:rPr kumimoji="1" lang="en-US" altLang="ja-JP" b="0" dirty="0">
                    <a:latin typeface="メイリオ" panose="020B0604030504040204" pitchFamily="50" charset="-128"/>
                    <a:ea typeface="メイリオ" panose="020B0604030504040204" pitchFamily="50" charset="-128"/>
                  </a:rPr>
                  <a:t>EFH</a:t>
                </a:r>
                <a:r>
                  <a:rPr kumimoji="1" lang="ja-JP" altLang="en-US" b="0" dirty="0">
                    <a:latin typeface="メイリオ" panose="020B0604030504040204" pitchFamily="50" charset="-128"/>
                    <a:ea typeface="メイリオ" panose="020B0604030504040204" pitchFamily="50" charset="-128"/>
                  </a:rPr>
                  <a:t>でも成り立つ</a:t>
                </a:r>
                <a:endParaRPr kumimoji="1" lang="en-US" altLang="ja-JP" b="0" dirty="0">
                  <a:latin typeface="メイリオ" panose="020B0604030504040204" pitchFamily="50" charset="-128"/>
                  <a:ea typeface="メイリオ" panose="020B0604030504040204" pitchFamily="50" charset="-128"/>
                </a:endParaRPr>
              </a:p>
              <a:p>
                <a:pPr lvl="1"/>
                <a14:m>
                  <m:oMath xmlns:m="http://schemas.openxmlformats.org/officeDocument/2006/math">
                    <m:r>
                      <a:rPr kumimoji="1" lang="en-US" altLang="ja-JP" b="0" i="1" smtClean="0">
                        <a:latin typeface="Cambria Math" panose="02040503050406030204" pitchFamily="18" charset="0"/>
                      </a:rPr>
                      <m:t>𝑝</m:t>
                    </m:r>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h</m:t>
                        </m:r>
                      </m:e>
                      <m:e>
                        <m:r>
                          <a:rPr kumimoji="1" lang="ja-JP" altLang="en-US" b="0" i="1" smtClean="0">
                            <a:latin typeface="Cambria Math" panose="02040503050406030204" pitchFamily="18" charset="0"/>
                          </a:rPr>
                          <m:t>𝜃</m:t>
                        </m:r>
                      </m:e>
                    </m:d>
                    <m:r>
                      <a:rPr kumimoji="1" lang="en-US" altLang="ja-JP" b="0" i="1" smtClean="0">
                        <a:latin typeface="Cambria Math" panose="02040503050406030204" pitchFamily="18" charset="0"/>
                      </a:rPr>
                      <m:t>=</m:t>
                    </m:r>
                    <m:f>
                      <m:fPr>
                        <m:ctrlPr>
                          <a:rPr kumimoji="1" lang="en-US" altLang="ja-JP" b="0" i="1" smtClean="0">
                            <a:latin typeface="Cambria Math" panose="02040503050406030204" pitchFamily="18" charset="0"/>
                          </a:rPr>
                        </m:ctrlPr>
                      </m:fPr>
                      <m:num>
                        <m:r>
                          <a:rPr kumimoji="1" lang="en-US" altLang="ja-JP" b="0" i="1" smtClean="0">
                            <a:latin typeface="Cambria Math" panose="02040503050406030204" pitchFamily="18" charset="0"/>
                          </a:rPr>
                          <m:t>1</m:t>
                        </m:r>
                      </m:num>
                      <m:den>
                        <m:r>
                          <a:rPr kumimoji="1" lang="en-US" altLang="ja-JP" b="0" i="1" smtClean="0">
                            <a:latin typeface="Cambria Math" panose="02040503050406030204" pitchFamily="18" charset="0"/>
                          </a:rPr>
                          <m:t>𝑍</m:t>
                        </m:r>
                        <m:r>
                          <a:rPr kumimoji="1" lang="en-US" altLang="ja-JP" b="0" i="1" smtClean="0">
                            <a:latin typeface="Cambria Math" panose="02040503050406030204" pitchFamily="18" charset="0"/>
                          </a:rPr>
                          <m:t>(</m:t>
                        </m:r>
                        <m:r>
                          <a:rPr lang="ja-JP" altLang="en-US" i="1">
                            <a:latin typeface="Cambria Math" panose="02040503050406030204" pitchFamily="18" charset="0"/>
                          </a:rPr>
                          <m:t>𝜃</m:t>
                        </m:r>
                        <m:r>
                          <a:rPr kumimoji="1" lang="en-US" altLang="ja-JP" b="0" i="1" smtClean="0">
                            <a:latin typeface="Cambria Math" panose="02040503050406030204" pitchFamily="18" charset="0"/>
                          </a:rPr>
                          <m:t>)</m:t>
                        </m:r>
                      </m:den>
                    </m:f>
                    <m:r>
                      <m:rPr>
                        <m:sty m:val="p"/>
                      </m:rPr>
                      <a:rPr kumimoji="1" lang="en-US" altLang="ja-JP" b="0" i="0" smtClean="0">
                        <a:latin typeface="Cambria Math" panose="02040503050406030204" pitchFamily="18" charset="0"/>
                      </a:rPr>
                      <m:t>exp</m:t>
                    </m:r>
                    <m:r>
                      <a:rPr kumimoji="1" lang="en-US" altLang="ja-JP" b="0" i="1" smtClean="0">
                        <a:latin typeface="Cambria Math" panose="02040503050406030204" pitchFamily="18" charset="0"/>
                      </a:rPr>
                      <m:t>⁡(</m:t>
                    </m:r>
                    <m:sSup>
                      <m:sSupPr>
                        <m:ctrlPr>
                          <a:rPr kumimoji="1" lang="en-US" altLang="ja-JP" b="0" i="1" smtClean="0">
                            <a:solidFill>
                              <a:srgbClr val="FF0000"/>
                            </a:solidFill>
                            <a:latin typeface="Cambria Math" panose="02040503050406030204" pitchFamily="18" charset="0"/>
                          </a:rPr>
                        </m:ctrlPr>
                      </m:sSupPr>
                      <m:e>
                        <m:r>
                          <a:rPr kumimoji="1" lang="en-US" altLang="ja-JP" b="0" i="1" smtClean="0">
                            <a:solidFill>
                              <a:srgbClr val="FF0000"/>
                            </a:solidFill>
                            <a:latin typeface="Cambria Math" panose="02040503050406030204" pitchFamily="18" charset="0"/>
                          </a:rPr>
                          <m:t>𝑣</m:t>
                        </m:r>
                      </m:e>
                      <m:sup>
                        <m:r>
                          <a:rPr kumimoji="1" lang="en-US" altLang="ja-JP" b="0" i="1" smtClean="0">
                            <a:solidFill>
                              <a:srgbClr val="FF0000"/>
                            </a:solidFill>
                            <a:latin typeface="Cambria Math" panose="02040503050406030204" pitchFamily="18" charset="0"/>
                          </a:rPr>
                          <m:t>𝑇</m:t>
                        </m:r>
                      </m:sup>
                    </m:sSup>
                    <m:r>
                      <a:rPr kumimoji="1" lang="en-US" altLang="ja-JP" b="0" i="1" smtClean="0">
                        <a:solidFill>
                          <a:srgbClr val="FF0000"/>
                        </a:solidFill>
                        <a:latin typeface="Cambria Math" panose="02040503050406030204" pitchFamily="18" charset="0"/>
                      </a:rPr>
                      <m:t>𝑊h</m:t>
                    </m:r>
                    <m:r>
                      <a:rPr kumimoji="1" lang="en-US" altLang="ja-JP" b="0" i="1" smtClean="0">
                        <a:latin typeface="Cambria Math" panose="02040503050406030204" pitchFamily="18" charset="0"/>
                      </a:rPr>
                      <m:t>+</m:t>
                    </m:r>
                    <m:sSup>
                      <m:sSupPr>
                        <m:ctrlPr>
                          <a:rPr kumimoji="1" lang="en-US" altLang="ja-JP" b="0" i="1" smtClean="0">
                            <a:solidFill>
                              <a:srgbClr val="00B050"/>
                            </a:solidFill>
                            <a:latin typeface="Cambria Math" panose="02040503050406030204" pitchFamily="18" charset="0"/>
                          </a:rPr>
                        </m:ctrlPr>
                      </m:sSupPr>
                      <m:e>
                        <m:r>
                          <a:rPr kumimoji="1" lang="en-US" altLang="ja-JP" b="0" i="1" smtClean="0">
                            <a:solidFill>
                              <a:srgbClr val="00B050"/>
                            </a:solidFill>
                            <a:latin typeface="Cambria Math" panose="02040503050406030204" pitchFamily="18" charset="0"/>
                          </a:rPr>
                          <m:t>𝑏</m:t>
                        </m:r>
                      </m:e>
                      <m:sup>
                        <m:sSup>
                          <m:sSupPr>
                            <m:ctrlPr>
                              <a:rPr kumimoji="1" lang="en-US" altLang="ja-JP" b="0" i="1" smtClean="0">
                                <a:solidFill>
                                  <a:srgbClr val="00B050"/>
                                </a:solidFill>
                                <a:latin typeface="Cambria Math" panose="02040503050406030204" pitchFamily="18" charset="0"/>
                              </a:rPr>
                            </m:ctrlPr>
                          </m:sSupPr>
                          <m:e>
                            <m:d>
                              <m:dPr>
                                <m:ctrlPr>
                                  <a:rPr kumimoji="1" lang="en-US" altLang="ja-JP" b="0" i="1" smtClean="0">
                                    <a:solidFill>
                                      <a:srgbClr val="00B050"/>
                                    </a:solidFill>
                                    <a:latin typeface="Cambria Math" panose="02040503050406030204" pitchFamily="18" charset="0"/>
                                  </a:rPr>
                                </m:ctrlPr>
                              </m:dPr>
                              <m:e>
                                <m:r>
                                  <a:rPr kumimoji="1" lang="en-US" altLang="ja-JP" b="0" i="1" smtClean="0">
                                    <a:solidFill>
                                      <a:srgbClr val="00B050"/>
                                    </a:solidFill>
                                    <a:latin typeface="Cambria Math" panose="02040503050406030204" pitchFamily="18" charset="0"/>
                                  </a:rPr>
                                  <m:t>1</m:t>
                                </m:r>
                              </m:e>
                            </m:d>
                          </m:e>
                          <m:sup>
                            <m:r>
                              <a:rPr kumimoji="1" lang="en-US" altLang="ja-JP" b="0" i="1" smtClean="0">
                                <a:solidFill>
                                  <a:srgbClr val="00B050"/>
                                </a:solidFill>
                                <a:latin typeface="Cambria Math" panose="02040503050406030204" pitchFamily="18" charset="0"/>
                              </a:rPr>
                              <m:t>𝑌</m:t>
                            </m:r>
                          </m:sup>
                        </m:sSup>
                      </m:sup>
                    </m:sSup>
                    <m:r>
                      <a:rPr kumimoji="1" lang="en-US" altLang="ja-JP" b="0" i="1" smtClean="0">
                        <a:solidFill>
                          <a:srgbClr val="00B050"/>
                        </a:solidFill>
                        <a:latin typeface="Cambria Math" panose="02040503050406030204" pitchFamily="18" charset="0"/>
                      </a:rPr>
                      <m:t>𝑣</m:t>
                    </m:r>
                    <m:r>
                      <a:rPr kumimoji="1" lang="en-US" altLang="ja-JP" b="0" i="1" smtClean="0">
                        <a:latin typeface="Cambria Math" panose="02040503050406030204" pitchFamily="18" charset="0"/>
                      </a:rPr>
                      <m:t>+</m:t>
                    </m:r>
                    <m:sSup>
                      <m:sSupPr>
                        <m:ctrlPr>
                          <a:rPr kumimoji="1" lang="en-US" altLang="ja-JP" b="0" i="1" smtClean="0">
                            <a:solidFill>
                              <a:srgbClr val="0070C0"/>
                            </a:solidFill>
                            <a:latin typeface="Cambria Math" panose="02040503050406030204" pitchFamily="18" charset="0"/>
                          </a:rPr>
                        </m:ctrlPr>
                      </m:sSupPr>
                      <m:e>
                        <m:r>
                          <a:rPr kumimoji="1" lang="en-US" altLang="ja-JP" b="0" i="1" smtClean="0">
                            <a:solidFill>
                              <a:srgbClr val="0070C0"/>
                            </a:solidFill>
                            <a:latin typeface="Cambria Math" panose="02040503050406030204" pitchFamily="18" charset="0"/>
                          </a:rPr>
                          <m:t>𝑏</m:t>
                        </m:r>
                      </m:e>
                      <m:sup>
                        <m:r>
                          <a:rPr kumimoji="1" lang="en-US" altLang="ja-JP" b="0" i="1" smtClean="0">
                            <a:solidFill>
                              <a:srgbClr val="0070C0"/>
                            </a:solidFill>
                            <a:latin typeface="Cambria Math" panose="02040503050406030204" pitchFamily="18" charset="0"/>
                          </a:rPr>
                          <m:t>(2)</m:t>
                        </m:r>
                      </m:sup>
                    </m:sSup>
                    <m:r>
                      <a:rPr kumimoji="1" lang="en-US" altLang="ja-JP" b="0" i="1" smtClean="0">
                        <a:solidFill>
                          <a:srgbClr val="0070C0"/>
                        </a:solidFill>
                        <a:latin typeface="Cambria Math" panose="02040503050406030204" pitchFamily="18" charset="0"/>
                      </a:rPr>
                      <m:t>h</m:t>
                    </m:r>
                    <m:r>
                      <a:rPr kumimoji="1" lang="en-US" altLang="ja-JP" b="0" i="1" smtClean="0">
                        <a:latin typeface="Cambria Math" panose="02040503050406030204" pitchFamily="18" charset="0"/>
                      </a:rPr>
                      <m:t>)</m:t>
                    </m:r>
                  </m:oMath>
                </a14:m>
                <a:r>
                  <a:rPr kumimoji="1" lang="ja-JP" altLang="en-US" b="0" dirty="0">
                    <a:latin typeface="メイリオ" panose="020B0604030504040204" pitchFamily="50" charset="-128"/>
                    <a:ea typeface="メイリオ" panose="020B0604030504040204" pitchFamily="50" charset="-128"/>
                  </a:rPr>
                  <a:t>　</a:t>
                </a:r>
                <a:r>
                  <a:rPr kumimoji="1" lang="en-US" altLang="ja-JP" b="0" dirty="0">
                    <a:latin typeface="メイリオ" panose="020B0604030504040204" pitchFamily="50" charset="-128"/>
                    <a:ea typeface="メイリオ" panose="020B0604030504040204" pitchFamily="50" charset="-128"/>
                  </a:rPr>
                  <a:t>(3.2)</a:t>
                </a:r>
              </a:p>
              <a:p>
                <a:r>
                  <a:rPr kumimoji="1" lang="ja-JP" altLang="en-US" b="0" dirty="0">
                    <a:latin typeface="メイリオ" panose="020B0604030504040204" pitchFamily="50" charset="-128"/>
                    <a:ea typeface="メイリオ" panose="020B0604030504040204" pitchFamily="50" charset="-128"/>
                  </a:rPr>
                  <a:t>可視変数</a:t>
                </a:r>
                <a14:m>
                  <m:oMath xmlns:m="http://schemas.openxmlformats.org/officeDocument/2006/math">
                    <m:r>
                      <a:rPr kumimoji="1" lang="en-US" altLang="ja-JP" b="0" i="1" smtClean="0">
                        <a:latin typeface="Cambria Math" panose="02040503050406030204" pitchFamily="18" charset="0"/>
                        <a:ea typeface="Cambria Math" panose="02040503050406030204" pitchFamily="18" charset="0"/>
                      </a:rPr>
                      <m:t>𝑣</m:t>
                    </m:r>
                  </m:oMath>
                </a14:m>
                <a:r>
                  <a:rPr kumimoji="1" lang="ja-JP" altLang="en-US" b="0" dirty="0">
                    <a:latin typeface="メイリオ" panose="020B0604030504040204" pitchFamily="50" charset="-128"/>
                    <a:ea typeface="メイリオ" panose="020B0604030504040204" pitchFamily="50" charset="-128"/>
                  </a:rPr>
                  <a:t>の推定　→　</a:t>
                </a:r>
                <a:r>
                  <a:rPr kumimoji="1" lang="ja-JP" altLang="en-US" b="1" dirty="0">
                    <a:latin typeface="メイリオ" panose="020B0604030504040204" pitchFamily="50" charset="-128"/>
                    <a:ea typeface="メイリオ" panose="020B0604030504040204" pitchFamily="50" charset="-128"/>
                  </a:rPr>
                  <a:t>カルバック</a:t>
                </a:r>
                <a:r>
                  <a:rPr kumimoji="1" lang="en-US" altLang="ja-JP" b="1" dirty="0">
                    <a:latin typeface="メイリオ" panose="020B0604030504040204" pitchFamily="50" charset="-128"/>
                    <a:ea typeface="メイリオ" panose="020B0604030504040204" pitchFamily="50" charset="-128"/>
                  </a:rPr>
                  <a:t>-</a:t>
                </a:r>
                <a:r>
                  <a:rPr kumimoji="1" lang="ja-JP" altLang="en-US" b="1" dirty="0">
                    <a:latin typeface="メイリオ" panose="020B0604030504040204" pitchFamily="50" charset="-128"/>
                    <a:ea typeface="メイリオ" panose="020B0604030504040204" pitchFamily="50" charset="-128"/>
                  </a:rPr>
                  <a:t>ライブラー</a:t>
                </a:r>
                <a:r>
                  <a:rPr lang="ja-JP" altLang="en-US" b="1" dirty="0">
                    <a:latin typeface="メイリオ" panose="020B0604030504040204" pitchFamily="50" charset="-128"/>
                    <a:ea typeface="メイリオ" panose="020B0604030504040204" pitchFamily="50" charset="-128"/>
                  </a:rPr>
                  <a:t>・ダイバージェンス</a:t>
                </a:r>
                <a:endParaRPr kumimoji="1" lang="en-US" altLang="ja-JP" b="1" dirty="0">
                  <a:latin typeface="メイリオ" panose="020B0604030504040204" pitchFamily="50" charset="-128"/>
                  <a:ea typeface="メイリオ" panose="020B0604030504040204" pitchFamily="50" charset="-128"/>
                </a:endParaRPr>
              </a:p>
              <a:p>
                <a:pPr marL="0" indent="0">
                  <a:buNone/>
                </a:pPr>
                <a:endParaRPr kumimoji="1" lang="en-US" altLang="ja-JP" b="0" dirty="0">
                  <a:ea typeface="Cambria Math" panose="02040503050406030204" pitchFamily="18" charset="0"/>
                </a:endParaRPr>
              </a:p>
              <a:p>
                <a:pPr marL="0" indent="0">
                  <a:buNone/>
                </a:pPr>
                <a:endParaRPr kumimoji="1" lang="en-US" altLang="ja-JP" dirty="0"/>
              </a:p>
              <a:p>
                <a:endParaRPr kumimoji="1" lang="ja-JP" altLang="en-US" dirty="0"/>
              </a:p>
            </p:txBody>
          </p:sp>
        </mc:Choice>
        <mc:Fallback xmlns="">
          <p:sp>
            <p:nvSpPr>
              <p:cNvPr id="2" name="コンテンツ プレースホルダー 1">
                <a:extLst>
                  <a:ext uri="{FF2B5EF4-FFF2-40B4-BE49-F238E27FC236}">
                    <a16:creationId xmlns:a16="http://schemas.microsoft.com/office/drawing/2014/main" id="{60893086-446D-4A1C-85CD-97B72B4D6679}"/>
                  </a:ext>
                </a:extLst>
              </p:cNvPr>
              <p:cNvSpPr>
                <a:spLocks noGrp="1" noRot="1" noChangeAspect="1" noMove="1" noResize="1" noEditPoints="1" noAdjustHandles="1" noChangeArrowheads="1" noChangeShapeType="1" noTextEdit="1"/>
              </p:cNvSpPr>
              <p:nvPr>
                <p:ph idx="1"/>
              </p:nvPr>
            </p:nvSpPr>
            <p:spPr>
              <a:xfrm>
                <a:off x="285750" y="993994"/>
                <a:ext cx="8553450" cy="5227903"/>
              </a:xfrm>
              <a:blipFill>
                <a:blip r:embed="rId2"/>
                <a:stretch>
                  <a:fillRect l="-784"/>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AD7E0567-7781-468C-B0E3-9D34E9E97AB3}"/>
              </a:ext>
            </a:extLst>
          </p:cNvPr>
          <p:cNvSpPr>
            <a:spLocks noGrp="1"/>
          </p:cNvSpPr>
          <p:nvPr>
            <p:ph type="dt" sz="half" idx="10"/>
          </p:nvPr>
        </p:nvSpPr>
        <p:spPr/>
        <p:txBody>
          <a:bodyPr/>
          <a:lstStyle/>
          <a:p>
            <a:fld id="{BDE8678D-D540-4369-9788-94F2F6E6CEA6}"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A9BBDE0E-19E7-48A1-9B27-C9840A7E99C5}"/>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2C630C9F-2108-4F08-AB04-CF150BA371B5}"/>
              </a:ext>
            </a:extLst>
          </p:cNvPr>
          <p:cNvSpPr>
            <a:spLocks noGrp="1"/>
          </p:cNvSpPr>
          <p:nvPr>
            <p:ph type="sldNum" sz="quarter" idx="12"/>
          </p:nvPr>
        </p:nvSpPr>
        <p:spPr/>
        <p:txBody>
          <a:bodyPr/>
          <a:lstStyle/>
          <a:p>
            <a:fld id="{0A308975-6624-A64B-9276-C536B2E7A4FC}" type="slidenum">
              <a:rPr kumimoji="1" lang="ja-JP" altLang="en-US" smtClean="0"/>
              <a:pPr/>
              <a:t>13</a:t>
            </a:fld>
            <a:endParaRPr kumimoji="1" lang="ja-JP" altLang="en-US"/>
          </a:p>
        </p:txBody>
      </p:sp>
      <p:sp>
        <p:nvSpPr>
          <p:cNvPr id="6" name="タイトル 5">
            <a:extLst>
              <a:ext uri="{FF2B5EF4-FFF2-40B4-BE49-F238E27FC236}">
                <a16:creationId xmlns:a16="http://schemas.microsoft.com/office/drawing/2014/main" id="{0AD18B86-116D-40C0-B759-D003A1A8F9BA}"/>
              </a:ext>
            </a:extLst>
          </p:cNvPr>
          <p:cNvSpPr>
            <a:spLocks noGrp="1"/>
          </p:cNvSpPr>
          <p:nvPr>
            <p:ph type="title"/>
          </p:nvPr>
        </p:nvSpPr>
        <p:spPr/>
        <p:txBody>
          <a:bodyPr>
            <a:normAutofit/>
          </a:bodyPr>
          <a:lstStyle/>
          <a:p>
            <a:r>
              <a:rPr lang="ja-JP" altLang="en-US" dirty="0"/>
              <a:t>指数型ハーモニウム族（</a:t>
            </a:r>
            <a:r>
              <a:rPr lang="en-US" altLang="ja-JP" dirty="0"/>
              <a:t>EFH</a:t>
            </a:r>
            <a:r>
              <a:rPr lang="ja-JP" altLang="en-US" dirty="0"/>
              <a:t>）（</a:t>
            </a:r>
            <a:r>
              <a:rPr lang="en-US" altLang="ja-JP" dirty="0"/>
              <a:t>1/4</a:t>
            </a:r>
            <a:r>
              <a:rPr lang="ja-JP" altLang="en-US" dirty="0"/>
              <a:t>）</a:t>
            </a:r>
            <a:endParaRPr kumimoji="1" lang="ja-JP" altLang="en-US" dirty="0"/>
          </a:p>
        </p:txBody>
      </p:sp>
      <p:sp>
        <p:nvSpPr>
          <p:cNvPr id="8" name="テキスト ボックス 7">
            <a:extLst>
              <a:ext uri="{FF2B5EF4-FFF2-40B4-BE49-F238E27FC236}">
                <a16:creationId xmlns:a16="http://schemas.microsoft.com/office/drawing/2014/main" id="{DEC5EA42-0CA3-460C-B525-F1A6631DD96C}"/>
              </a:ext>
            </a:extLst>
          </p:cNvPr>
          <p:cNvSpPr txBox="1"/>
          <p:nvPr/>
        </p:nvSpPr>
        <p:spPr>
          <a:xfrm>
            <a:off x="8451850" y="1692272"/>
            <a:ext cx="812800" cy="369332"/>
          </a:xfrm>
          <a:prstGeom prst="rect">
            <a:avLst/>
          </a:prstGeom>
          <a:noFill/>
        </p:spPr>
        <p:txBody>
          <a:bodyPr wrap="square" rtlCol="0">
            <a:spAutoFit/>
          </a:bodyPr>
          <a:lstStyle/>
          <a:p>
            <a:r>
              <a:rPr kumimoji="1" lang="en-US" altLang="ja-JP" dirty="0"/>
              <a:t>(3.5)</a:t>
            </a:r>
            <a:endParaRPr kumimoji="1" lang="ja-JP" altLang="en-US" dirty="0"/>
          </a:p>
        </p:txBody>
      </p:sp>
    </p:spTree>
    <p:extLst>
      <p:ext uri="{BB962C8B-B14F-4D97-AF65-F5344CB8AC3E}">
        <p14:creationId xmlns:p14="http://schemas.microsoft.com/office/powerpoint/2010/main" val="35914382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9932ED2A-A300-4B81-A95C-FD15594B9053}"/>
                  </a:ext>
                </a:extLst>
              </p:cNvPr>
              <p:cNvSpPr>
                <a:spLocks noGrp="1"/>
              </p:cNvSpPr>
              <p:nvPr>
                <p:ph idx="1"/>
              </p:nvPr>
            </p:nvSpPr>
            <p:spPr>
              <a:xfrm>
                <a:off x="285750" y="993994"/>
                <a:ext cx="8553450" cy="5498881"/>
              </a:xfrm>
            </p:spPr>
            <p:txBody>
              <a:bodyPr>
                <a:noAutofit/>
              </a:bodyPr>
              <a:lstStyle/>
              <a:p>
                <a:pPr marL="0" indent="0">
                  <a:buNone/>
                </a:pPr>
                <a:r>
                  <a:rPr kumimoji="1" lang="ja-JP" altLang="en-US" u="sng" dirty="0"/>
                  <a:t>カルバック</a:t>
                </a:r>
                <a:r>
                  <a:rPr kumimoji="1" lang="en-US" altLang="ja-JP" u="sng" dirty="0"/>
                  <a:t>-</a:t>
                </a:r>
                <a:r>
                  <a:rPr kumimoji="1" lang="ja-JP" altLang="en-US" u="sng" dirty="0"/>
                  <a:t>ライブラー</a:t>
                </a:r>
                <a:r>
                  <a:rPr kumimoji="1" lang="en-US" altLang="ja-JP" u="sng" dirty="0"/>
                  <a:t>(KL)</a:t>
                </a:r>
                <a:r>
                  <a:rPr kumimoji="1" lang="ja-JP" altLang="en-US" u="sng" dirty="0"/>
                  <a:t>・ダイバージェンス</a:t>
                </a:r>
                <a:endParaRPr kumimoji="1" lang="en-US" altLang="ja-JP" u="sng" dirty="0"/>
              </a:p>
              <a:p>
                <a:pPr marL="0" indent="0">
                  <a:buNone/>
                </a:pPr>
                <a:r>
                  <a:rPr kumimoji="1" lang="en-US" altLang="ja-JP" dirty="0"/>
                  <a:t>	</a:t>
                </a:r>
                <a14:m>
                  <m:oMath xmlns:m="http://schemas.openxmlformats.org/officeDocument/2006/math">
                    <m:sSub>
                      <m:sSubPr>
                        <m:ctrlPr>
                          <a:rPr kumimoji="1" lang="en-US" altLang="ja-JP" i="1" smtClean="0">
                            <a:latin typeface="Cambria Math" panose="02040503050406030204" pitchFamily="18" charset="0"/>
                          </a:rPr>
                        </m:ctrlPr>
                      </m:sSubPr>
                      <m:e>
                        <m:r>
                          <a:rPr kumimoji="1" lang="en-US" altLang="ja-JP" b="0" i="1" smtClean="0">
                            <a:latin typeface="Cambria Math" panose="02040503050406030204" pitchFamily="18" charset="0"/>
                          </a:rPr>
                          <m:t>𝐷</m:t>
                        </m:r>
                      </m:e>
                      <m:sub>
                        <m:r>
                          <a:rPr kumimoji="1" lang="en-US" altLang="ja-JP" b="0" i="1" smtClean="0">
                            <a:latin typeface="Cambria Math" panose="02040503050406030204" pitchFamily="18" charset="0"/>
                          </a:rPr>
                          <m:t>𝐾𝐿</m:t>
                        </m:r>
                      </m:sub>
                    </m:sSub>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𝑞</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d>
                      <m:dPr>
                        <m:begChr m:val="|"/>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𝑝</m:t>
                        </m:r>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𝑣</m:t>
                            </m:r>
                          </m:e>
                          <m:e>
                            <m:r>
                              <a:rPr kumimoji="1" lang="ja-JP" altLang="en-US" b="0" i="1" smtClean="0">
                                <a:latin typeface="Cambria Math" panose="02040503050406030204" pitchFamily="18" charset="0"/>
                              </a:rPr>
                              <m:t>𝜃</m:t>
                            </m:r>
                          </m:e>
                        </m:d>
                      </m:e>
                    </m:d>
                    <m:r>
                      <a:rPr kumimoji="1" lang="en-US" altLang="ja-JP" b="0" i="1" smtClean="0">
                        <a:latin typeface="Cambria Math" panose="02040503050406030204" pitchFamily="18" charset="0"/>
                      </a:rPr>
                      <m:t>=</m:t>
                    </m:r>
                    <m:nary>
                      <m:naryPr>
                        <m:chr m:val="∑"/>
                        <m:limLoc m:val="subSup"/>
                        <m:supHide m:val="on"/>
                        <m:ctrlPr>
                          <a:rPr kumimoji="1" lang="en-US" altLang="ja-JP" b="0" i="1" smtClean="0">
                            <a:latin typeface="Cambria Math" panose="02040503050406030204" pitchFamily="18" charset="0"/>
                          </a:rPr>
                        </m:ctrlPr>
                      </m:naryPr>
                      <m:sub>
                        <m:r>
                          <m:rPr>
                            <m:brk m:alnAt="9"/>
                          </m:rPr>
                          <a:rPr kumimoji="1" lang="en-US" altLang="ja-JP" b="0" i="1" smtClean="0">
                            <a:latin typeface="Cambria Math" panose="02040503050406030204" pitchFamily="18" charset="0"/>
                          </a:rPr>
                          <m:t>𝑣</m:t>
                        </m:r>
                      </m:sub>
                      <m:sup/>
                      <m:e>
                        <m:r>
                          <a:rPr kumimoji="1" lang="en-US" altLang="ja-JP" b="0" i="1" smtClean="0">
                            <a:latin typeface="Cambria Math" panose="02040503050406030204" pitchFamily="18" charset="0"/>
                          </a:rPr>
                          <m:t>𝑞</m:t>
                        </m:r>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𝑣</m:t>
                            </m:r>
                          </m:e>
                        </m:d>
                        <m:func>
                          <m:funcPr>
                            <m:ctrlPr>
                              <a:rPr kumimoji="1" lang="en-US" altLang="ja-JP" b="0" i="1" smtClean="0">
                                <a:latin typeface="Cambria Math" panose="02040503050406030204" pitchFamily="18" charset="0"/>
                              </a:rPr>
                            </m:ctrlPr>
                          </m:funcPr>
                          <m:fName>
                            <m:r>
                              <m:rPr>
                                <m:sty m:val="p"/>
                              </m:rPr>
                              <a:rPr kumimoji="1" lang="en-US" altLang="ja-JP" b="0" i="0" smtClean="0">
                                <a:latin typeface="Cambria Math" panose="02040503050406030204" pitchFamily="18" charset="0"/>
                              </a:rPr>
                              <m:t>log</m:t>
                            </m:r>
                          </m:fName>
                          <m:e>
                            <m:f>
                              <m:fPr>
                                <m:ctrlPr>
                                  <a:rPr kumimoji="1" lang="en-US" altLang="ja-JP" b="0" i="1" smtClean="0">
                                    <a:latin typeface="Cambria Math" panose="02040503050406030204" pitchFamily="18" charset="0"/>
                                  </a:rPr>
                                </m:ctrlPr>
                              </m:fPr>
                              <m:num>
                                <m:r>
                                  <a:rPr kumimoji="1" lang="en-US" altLang="ja-JP" b="0" i="1" smtClean="0">
                                    <a:latin typeface="Cambria Math" panose="02040503050406030204" pitchFamily="18" charset="0"/>
                                  </a:rPr>
                                  <m:t>𝑞</m:t>
                                </m:r>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𝑣</m:t>
                                    </m:r>
                                  </m:e>
                                </m:d>
                              </m:num>
                              <m:den>
                                <m:r>
                                  <a:rPr kumimoji="1" lang="en-US" altLang="ja-JP" b="0" i="1" smtClean="0">
                                    <a:latin typeface="Cambria Math" panose="02040503050406030204" pitchFamily="18" charset="0"/>
                                  </a:rPr>
                                  <m:t>𝑝</m:t>
                                </m:r>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𝑣</m:t>
                                    </m:r>
                                  </m:e>
                                  <m:e>
                                    <m:r>
                                      <a:rPr kumimoji="1" lang="ja-JP" altLang="en-US" b="0" i="1" smtClean="0">
                                        <a:latin typeface="Cambria Math" panose="02040503050406030204" pitchFamily="18" charset="0"/>
                                      </a:rPr>
                                      <m:t>𝜃</m:t>
                                    </m:r>
                                  </m:e>
                                </m:d>
                              </m:den>
                            </m:f>
                          </m:e>
                        </m:func>
                      </m:e>
                    </m:nary>
                  </m:oMath>
                </a14:m>
                <a:endParaRPr kumimoji="1" lang="en-US" altLang="ja-JP" b="0" dirty="0"/>
              </a:p>
              <a:p>
                <a:pPr marL="0" indent="0">
                  <a:buNone/>
                </a:pPr>
                <a:r>
                  <a:rPr kumimoji="1" lang="en-US" altLang="ja-JP" b="0" dirty="0"/>
                  <a:t>		 	   </a:t>
                </a:r>
                <a14:m>
                  <m:oMath xmlns:m="http://schemas.openxmlformats.org/officeDocument/2006/math">
                    <m:r>
                      <a:rPr kumimoji="1" lang="en-US" altLang="ja-JP" b="0" i="1" smtClean="0">
                        <a:latin typeface="Cambria Math" panose="02040503050406030204" pitchFamily="18" charset="0"/>
                      </a:rPr>
                      <m:t>=</m:t>
                    </m:r>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𝐸</m:t>
                        </m:r>
                      </m:e>
                      <m:sub>
                        <m:r>
                          <a:rPr kumimoji="1" lang="en-US" altLang="ja-JP" b="0" i="1" smtClean="0">
                            <a:latin typeface="Cambria Math" panose="02040503050406030204" pitchFamily="18" charset="0"/>
                          </a:rPr>
                          <m:t>𝑞</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sub>
                    </m:sSub>
                    <m:d>
                      <m:dPr>
                        <m:begChr m:val="["/>
                        <m:endChr m:val="]"/>
                        <m:ctrlPr>
                          <a:rPr kumimoji="1" lang="en-US" altLang="ja-JP" b="0" i="1" smtClean="0">
                            <a:latin typeface="Cambria Math" panose="02040503050406030204" pitchFamily="18" charset="0"/>
                          </a:rPr>
                        </m:ctrlPr>
                      </m:dPr>
                      <m:e>
                        <m:func>
                          <m:funcPr>
                            <m:ctrlPr>
                              <a:rPr kumimoji="1" lang="en-US" altLang="ja-JP" b="0" i="1" smtClean="0">
                                <a:latin typeface="Cambria Math" panose="02040503050406030204" pitchFamily="18" charset="0"/>
                              </a:rPr>
                            </m:ctrlPr>
                          </m:funcPr>
                          <m:fName>
                            <m:r>
                              <m:rPr>
                                <m:sty m:val="p"/>
                              </m:rPr>
                              <a:rPr kumimoji="1" lang="en-US" altLang="ja-JP" b="0" i="0" smtClean="0">
                                <a:latin typeface="Cambria Math" panose="02040503050406030204" pitchFamily="18" charset="0"/>
                              </a:rPr>
                              <m:t>log</m:t>
                            </m:r>
                          </m:fName>
                          <m:e>
                            <m:r>
                              <a:rPr kumimoji="1" lang="en-US" altLang="ja-JP" b="0" i="1" smtClean="0">
                                <a:latin typeface="Cambria Math" panose="02040503050406030204" pitchFamily="18" charset="0"/>
                              </a:rPr>
                              <m:t>𝑞</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e>
                        </m:func>
                      </m:e>
                    </m:d>
                    <m:r>
                      <a:rPr kumimoji="1" lang="en-US" altLang="ja-JP" b="0" i="1" smtClean="0">
                        <a:latin typeface="Cambria Math" panose="02040503050406030204" pitchFamily="18" charset="0"/>
                      </a:rPr>
                      <m:t>−</m:t>
                    </m:r>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𝐸</m:t>
                        </m:r>
                      </m:e>
                      <m:sub>
                        <m:r>
                          <a:rPr kumimoji="1" lang="en-US" altLang="ja-JP" b="0" i="1" smtClean="0">
                            <a:latin typeface="Cambria Math" panose="02040503050406030204" pitchFamily="18" charset="0"/>
                          </a:rPr>
                          <m:t>𝑞</m:t>
                        </m:r>
                        <m:d>
                          <m:dPr>
                            <m:ctrlPr>
                              <a:rPr kumimoji="1" lang="en-US" altLang="ja-JP" b="0" i="1" smtClean="0">
                                <a:latin typeface="Cambria Math" panose="02040503050406030204" pitchFamily="18" charset="0"/>
                              </a:rPr>
                            </m:ctrlPr>
                          </m:dPr>
                          <m:e>
                            <m:r>
                              <a:rPr kumimoji="1" lang="en-US" altLang="ja-JP" b="0" i="1" smtClean="0">
                                <a:latin typeface="Cambria Math" panose="02040503050406030204" pitchFamily="18" charset="0"/>
                              </a:rPr>
                              <m:t>𝑣</m:t>
                            </m:r>
                          </m:e>
                        </m:d>
                      </m:sub>
                    </m:sSub>
                    <m:r>
                      <a:rPr kumimoji="1" lang="en-US" altLang="ja-JP" b="0" i="1" smtClean="0">
                        <a:latin typeface="Cambria Math" panose="02040503050406030204" pitchFamily="18" charset="0"/>
                      </a:rPr>
                      <m:t>[</m:t>
                    </m:r>
                    <m:func>
                      <m:funcPr>
                        <m:ctrlPr>
                          <a:rPr kumimoji="1" lang="en-US" altLang="ja-JP" b="0" i="1" smtClean="0">
                            <a:latin typeface="Cambria Math" panose="02040503050406030204" pitchFamily="18" charset="0"/>
                          </a:rPr>
                        </m:ctrlPr>
                      </m:funcPr>
                      <m:fName>
                        <m:r>
                          <m:rPr>
                            <m:sty m:val="p"/>
                          </m:rPr>
                          <a:rPr kumimoji="1" lang="en-US" altLang="ja-JP" b="0" i="0" smtClean="0">
                            <a:latin typeface="Cambria Math" panose="02040503050406030204" pitchFamily="18" charset="0"/>
                          </a:rPr>
                          <m:t>log</m:t>
                        </m:r>
                      </m:fName>
                      <m:e>
                        <m:r>
                          <a:rPr kumimoji="1" lang="en-US" altLang="ja-JP" b="0" i="1" smtClean="0">
                            <a:latin typeface="Cambria Math" panose="02040503050406030204" pitchFamily="18" charset="0"/>
                          </a:rPr>
                          <m:t>𝑝</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r>
                          <a:rPr kumimoji="1" lang="ja-JP" altLang="en-US" b="0" i="1" smtClean="0">
                            <a:latin typeface="Cambria Math" panose="02040503050406030204" pitchFamily="18" charset="0"/>
                          </a:rPr>
                          <m:t>𝜃</m:t>
                        </m:r>
                        <m:r>
                          <a:rPr kumimoji="1" lang="en-US" altLang="ja-JP" b="0" i="1" smtClean="0">
                            <a:latin typeface="Cambria Math" panose="02040503050406030204" pitchFamily="18" charset="0"/>
                          </a:rPr>
                          <m:t>)</m:t>
                        </m:r>
                      </m:e>
                    </m:func>
                    <m:r>
                      <a:rPr kumimoji="1" lang="en-US" altLang="ja-JP" b="0" i="1" smtClean="0">
                        <a:latin typeface="Cambria Math" panose="02040503050406030204" pitchFamily="18" charset="0"/>
                      </a:rPr>
                      <m:t>]</m:t>
                    </m:r>
                  </m:oMath>
                </a14:m>
                <a:endParaRPr kumimoji="1" lang="en-US" altLang="ja-JP" dirty="0"/>
              </a:p>
              <a:p>
                <a:pPr lvl="1"/>
                <a:r>
                  <a:rPr lang="ja-JP" altLang="en-US" dirty="0"/>
                  <a:t>パラメータ</a:t>
                </a:r>
                <a14:m>
                  <m:oMath xmlns:m="http://schemas.openxmlformats.org/officeDocument/2006/math">
                    <m:r>
                      <a:rPr lang="ja-JP" altLang="en-US" i="1" smtClean="0">
                        <a:latin typeface="Cambria Math" panose="02040503050406030204" pitchFamily="18" charset="0"/>
                      </a:rPr>
                      <m:t>𝜃</m:t>
                    </m:r>
                  </m:oMath>
                </a14:m>
                <a:r>
                  <a:rPr lang="ja-JP" altLang="en-US" dirty="0"/>
                  <a:t>についての最小化は</a:t>
                </a:r>
                <a14:m>
                  <m:oMath xmlns:m="http://schemas.openxmlformats.org/officeDocument/2006/math">
                    <m:r>
                      <a:rPr lang="en-US" altLang="ja-JP" i="1">
                        <a:latin typeface="Cambria Math" panose="02040503050406030204" pitchFamily="18" charset="0"/>
                      </a:rPr>
                      <m:t>−</m:t>
                    </m:r>
                    <m:sSub>
                      <m:sSubPr>
                        <m:ctrlPr>
                          <a:rPr lang="en-US" altLang="ja-JP" i="1">
                            <a:latin typeface="Cambria Math" panose="02040503050406030204" pitchFamily="18" charset="0"/>
                          </a:rPr>
                        </m:ctrlPr>
                      </m:sSubPr>
                      <m:e>
                        <m:r>
                          <a:rPr lang="en-US" altLang="ja-JP" i="1">
                            <a:latin typeface="Cambria Math" panose="02040503050406030204" pitchFamily="18" charset="0"/>
                          </a:rPr>
                          <m:t>𝐸</m:t>
                        </m:r>
                      </m:e>
                      <m:sub>
                        <m:r>
                          <a:rPr lang="en-US" altLang="ja-JP" i="1">
                            <a:latin typeface="Cambria Math" panose="02040503050406030204" pitchFamily="18" charset="0"/>
                          </a:rPr>
                          <m:t>𝑞</m:t>
                        </m:r>
                        <m:d>
                          <m:dPr>
                            <m:ctrlPr>
                              <a:rPr lang="en-US" altLang="ja-JP" i="1">
                                <a:latin typeface="Cambria Math" panose="02040503050406030204" pitchFamily="18" charset="0"/>
                              </a:rPr>
                            </m:ctrlPr>
                          </m:dPr>
                          <m:e>
                            <m:r>
                              <a:rPr lang="en-US" altLang="ja-JP" i="1">
                                <a:latin typeface="Cambria Math" panose="02040503050406030204" pitchFamily="18" charset="0"/>
                              </a:rPr>
                              <m:t>𝑣</m:t>
                            </m:r>
                          </m:e>
                        </m:d>
                      </m:sub>
                    </m:sSub>
                    <m:r>
                      <a:rPr lang="en-US" altLang="ja-JP" i="1">
                        <a:latin typeface="Cambria Math" panose="02040503050406030204" pitchFamily="18" charset="0"/>
                      </a:rPr>
                      <m:t>[</m:t>
                    </m:r>
                    <m:func>
                      <m:funcPr>
                        <m:ctrlPr>
                          <a:rPr lang="en-US" altLang="ja-JP" i="1">
                            <a:latin typeface="Cambria Math" panose="02040503050406030204" pitchFamily="18" charset="0"/>
                          </a:rPr>
                        </m:ctrlPr>
                      </m:funcPr>
                      <m:fName>
                        <m:r>
                          <m:rPr>
                            <m:sty m:val="p"/>
                          </m:rPr>
                          <a:rPr lang="en-US" altLang="ja-JP">
                            <a:latin typeface="Cambria Math" panose="02040503050406030204" pitchFamily="18" charset="0"/>
                          </a:rPr>
                          <m:t>log</m:t>
                        </m:r>
                      </m:fName>
                      <m:e>
                        <m:r>
                          <a:rPr lang="en-US" altLang="ja-JP" i="1">
                            <a:latin typeface="Cambria Math" panose="02040503050406030204" pitchFamily="18" charset="0"/>
                          </a:rPr>
                          <m:t>𝑝</m:t>
                        </m:r>
                        <m:r>
                          <a:rPr lang="en-US" altLang="ja-JP" i="1">
                            <a:latin typeface="Cambria Math" panose="02040503050406030204" pitchFamily="18" charset="0"/>
                          </a:rPr>
                          <m:t>(</m:t>
                        </m:r>
                        <m:r>
                          <a:rPr lang="en-US" altLang="ja-JP" i="1">
                            <a:latin typeface="Cambria Math" panose="02040503050406030204" pitchFamily="18" charset="0"/>
                          </a:rPr>
                          <m:t>𝑣</m:t>
                        </m:r>
                        <m:r>
                          <a:rPr lang="en-US" altLang="ja-JP" i="1">
                            <a:latin typeface="Cambria Math" panose="02040503050406030204" pitchFamily="18" charset="0"/>
                          </a:rPr>
                          <m:t>|</m:t>
                        </m:r>
                        <m:r>
                          <a:rPr lang="ja-JP" altLang="en-US" i="1">
                            <a:latin typeface="Cambria Math" panose="02040503050406030204" pitchFamily="18" charset="0"/>
                          </a:rPr>
                          <m:t>𝜃</m:t>
                        </m:r>
                        <m:r>
                          <a:rPr lang="en-US" altLang="ja-JP" i="1">
                            <a:latin typeface="Cambria Math" panose="02040503050406030204" pitchFamily="18" charset="0"/>
                          </a:rPr>
                          <m:t>)</m:t>
                        </m:r>
                      </m:e>
                    </m:func>
                    <m:r>
                      <a:rPr lang="en-US" altLang="ja-JP" i="1">
                        <a:latin typeface="Cambria Math" panose="02040503050406030204" pitchFamily="18" charset="0"/>
                      </a:rPr>
                      <m:t>]</m:t>
                    </m:r>
                  </m:oMath>
                </a14:m>
                <a:r>
                  <a:rPr lang="ja-JP" altLang="en-US" dirty="0"/>
                  <a:t>の最小化と等価</a:t>
                </a:r>
                <a:endParaRPr lang="en-US" altLang="ja-JP" dirty="0"/>
              </a:p>
              <a:p>
                <a:pPr lvl="1"/>
                <a14:m>
                  <m:oMath xmlns:m="http://schemas.openxmlformats.org/officeDocument/2006/math">
                    <m:r>
                      <a:rPr lang="en-US" altLang="ja-JP" b="0" i="1" smtClean="0">
                        <a:latin typeface="Cambria Math" panose="02040503050406030204" pitchFamily="18" charset="0"/>
                      </a:rPr>
                      <m:t>𝑞</m:t>
                    </m:r>
                    <m:r>
                      <a:rPr lang="en-US" altLang="ja-JP" b="0" i="1" smtClean="0">
                        <a:latin typeface="Cambria Math" panose="02040503050406030204" pitchFamily="18" charset="0"/>
                      </a:rPr>
                      <m:t>(</m:t>
                    </m:r>
                    <m:r>
                      <a:rPr lang="en-US" altLang="ja-JP" b="0" i="1" smtClean="0">
                        <a:latin typeface="Cambria Math" panose="02040503050406030204" pitchFamily="18" charset="0"/>
                      </a:rPr>
                      <m:t>𝑣</m:t>
                    </m:r>
                    <m:r>
                      <a:rPr lang="en-US" altLang="ja-JP" b="0" i="1" smtClean="0">
                        <a:latin typeface="Cambria Math" panose="02040503050406030204" pitchFamily="18" charset="0"/>
                      </a:rPr>
                      <m:t>)</m:t>
                    </m:r>
                  </m:oMath>
                </a14:m>
                <a:r>
                  <a:rPr lang="ja-JP" altLang="en-US" dirty="0"/>
                  <a:t>に関する期待値計算は</a:t>
                </a:r>
                <a14:m>
                  <m:oMath xmlns:m="http://schemas.openxmlformats.org/officeDocument/2006/math">
                    <m:r>
                      <a:rPr lang="en-US" altLang="ja-JP" b="0" i="1" smtClean="0">
                        <a:latin typeface="Cambria Math" panose="02040503050406030204" pitchFamily="18" charset="0"/>
                      </a:rPr>
                      <m:t>𝑣</m:t>
                    </m:r>
                  </m:oMath>
                </a14:m>
                <a:r>
                  <a:rPr lang="ja-JP" altLang="en-US" dirty="0"/>
                  <a:t>のサンプル平均で置き換えた場合、負の対数尤度と一致する</a:t>
                </a:r>
                <a:endParaRPr lang="en-US" altLang="ja-JP" dirty="0"/>
              </a:p>
              <a:p>
                <a:pPr marL="457200" lvl="1" indent="0">
                  <a:buNone/>
                </a:pPr>
                <a:r>
                  <a:rPr lang="ja-JP" altLang="en-US" dirty="0"/>
                  <a:t>　→ </a:t>
                </a:r>
                <a:r>
                  <a:rPr lang="en-US" altLang="ja-JP" b="1" dirty="0"/>
                  <a:t>KL</a:t>
                </a:r>
                <a:r>
                  <a:rPr lang="ja-JP" altLang="en-US" b="1" dirty="0"/>
                  <a:t>ダイバージェンス最小化 </a:t>
                </a:r>
                <a:r>
                  <a:rPr lang="en-US" altLang="ja-JP" b="1" dirty="0"/>
                  <a:t>= </a:t>
                </a:r>
                <a:r>
                  <a:rPr lang="ja-JP" altLang="en-US" b="1" dirty="0"/>
                  <a:t>サンプル近似の元での対数尤度最大化</a:t>
                </a:r>
              </a:p>
              <a:p>
                <a:pPr marL="0" indent="0">
                  <a:buNone/>
                </a:pPr>
                <a:r>
                  <a:rPr kumimoji="1" lang="ja-JP" altLang="en-US" u="sng" dirty="0"/>
                  <a:t>勾配法における導関数</a:t>
                </a:r>
                <a14:m>
                  <m:oMath xmlns:m="http://schemas.openxmlformats.org/officeDocument/2006/math">
                    <m:r>
                      <m:rPr>
                        <m:sty m:val="p"/>
                      </m:rPr>
                      <a:rPr kumimoji="1" lang="el-GR" altLang="ja-JP" i="1" u="sng" smtClean="0">
                        <a:latin typeface="Cambria Math" panose="02040503050406030204" pitchFamily="18" charset="0"/>
                        <a:ea typeface="Cambria Math" panose="02040503050406030204" pitchFamily="18" charset="0"/>
                      </a:rPr>
                      <m:t>Δ</m:t>
                    </m:r>
                    <m:r>
                      <a:rPr kumimoji="1" lang="ja-JP" altLang="el-GR" i="1" u="sng" smtClean="0">
                        <a:latin typeface="Cambria Math" panose="02040503050406030204" pitchFamily="18" charset="0"/>
                        <a:ea typeface="Cambria Math" panose="02040503050406030204" pitchFamily="18" charset="0"/>
                      </a:rPr>
                      <m:t>𝜃</m:t>
                    </m:r>
                  </m:oMath>
                </a14:m>
                <a:endParaRPr kumimoji="1" lang="en-US" altLang="ja-JP" u="sng" dirty="0"/>
              </a:p>
              <a:p>
                <a:pPr marL="0" indent="0" algn="ctr">
                  <a:buNone/>
                </a:pPr>
                <a14:m>
                  <m:oMath xmlns:m="http://schemas.openxmlformats.org/officeDocument/2006/math">
                    <m:r>
                      <a:rPr lang="ja-JP" altLang="en-US" i="1" dirty="0">
                        <a:latin typeface="Cambria Math" panose="02040503050406030204" pitchFamily="18" charset="0"/>
                        <a:ea typeface="Cambria Math" panose="02040503050406030204" pitchFamily="18" charset="0"/>
                      </a:rPr>
                      <m:t>　</m:t>
                    </m:r>
                    <m:r>
                      <m:rPr>
                        <m:sty m:val="p"/>
                      </m:rPr>
                      <a:rPr kumimoji="1" lang="el-GR" altLang="ja-JP" i="1" smtClean="0">
                        <a:latin typeface="Cambria Math" panose="02040503050406030204" pitchFamily="18" charset="0"/>
                        <a:ea typeface="Cambria Math" panose="02040503050406030204" pitchFamily="18" charset="0"/>
                      </a:rPr>
                      <m:t>Δ</m:t>
                    </m:r>
                    <m:r>
                      <a:rPr kumimoji="1" lang="ja-JP" altLang="el-GR" i="1" smtClean="0">
                        <a:latin typeface="Cambria Math" panose="02040503050406030204" pitchFamily="18" charset="0"/>
                        <a:ea typeface="Cambria Math" panose="02040503050406030204" pitchFamily="18" charset="0"/>
                      </a:rPr>
                      <m:t>𝜃</m:t>
                    </m:r>
                    <m:r>
                      <a:rPr kumimoji="1" lang="en-US" altLang="ja-JP" b="0" i="1" smtClean="0">
                        <a:latin typeface="Cambria Math" panose="02040503050406030204" pitchFamily="18" charset="0"/>
                        <a:ea typeface="Cambria Math" panose="02040503050406030204" pitchFamily="18" charset="0"/>
                      </a:rPr>
                      <m:t>=−</m:t>
                    </m:r>
                    <m:f>
                      <m:fPr>
                        <m:ctrlPr>
                          <a:rPr kumimoji="1" lang="en-US" altLang="ja-JP" b="0" i="1" smtClean="0">
                            <a:latin typeface="Cambria Math" panose="02040503050406030204" pitchFamily="18" charset="0"/>
                            <a:ea typeface="Cambria Math" panose="02040503050406030204" pitchFamily="18" charset="0"/>
                          </a:rPr>
                        </m:ctrlPr>
                      </m:fPr>
                      <m:num>
                        <m:r>
                          <a:rPr kumimoji="1" lang="ja-JP" altLang="en-US" b="0" i="1" smtClean="0">
                            <a:latin typeface="Cambria Math" panose="02040503050406030204" pitchFamily="18" charset="0"/>
                            <a:ea typeface="Cambria Math" panose="02040503050406030204" pitchFamily="18" charset="0"/>
                          </a:rPr>
                          <m:t>𝜕</m:t>
                        </m:r>
                        <m:sSub>
                          <m:sSubPr>
                            <m:ctrlPr>
                              <a:rPr kumimoji="1" lang="en-US" altLang="ja-JP" b="0" i="1" smtClean="0">
                                <a:latin typeface="Cambria Math" panose="02040503050406030204" pitchFamily="18" charset="0"/>
                                <a:ea typeface="Cambria Math" panose="02040503050406030204" pitchFamily="18" charset="0"/>
                              </a:rPr>
                            </m:ctrlPr>
                          </m:sSubPr>
                          <m:e>
                            <m:r>
                              <a:rPr kumimoji="1" lang="en-US" altLang="ja-JP" b="0" i="1" smtClean="0">
                                <a:latin typeface="Cambria Math" panose="02040503050406030204" pitchFamily="18" charset="0"/>
                                <a:ea typeface="Cambria Math" panose="02040503050406030204" pitchFamily="18" charset="0"/>
                              </a:rPr>
                              <m:t>𝐷</m:t>
                            </m:r>
                          </m:e>
                          <m:sub>
                            <m:r>
                              <a:rPr kumimoji="1" lang="en-US" altLang="ja-JP" b="0" i="1" smtClean="0">
                                <a:latin typeface="Cambria Math" panose="02040503050406030204" pitchFamily="18" charset="0"/>
                                <a:ea typeface="Cambria Math" panose="02040503050406030204" pitchFamily="18" charset="0"/>
                              </a:rPr>
                              <m:t>𝐾𝐿</m:t>
                            </m:r>
                          </m:sub>
                        </m:sSub>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𝑞</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𝑝</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ja-JP" altLang="en-US" b="0" i="1" smtClean="0">
                            <a:latin typeface="Cambria Math" panose="02040503050406030204" pitchFamily="18" charset="0"/>
                            <a:ea typeface="Cambria Math" panose="02040503050406030204" pitchFamily="18" charset="0"/>
                          </a:rPr>
                          <m:t>𝜃</m:t>
                        </m:r>
                        <m:r>
                          <a:rPr kumimoji="1" lang="en-US" altLang="ja-JP" b="0" i="1" smtClean="0">
                            <a:latin typeface="Cambria Math" panose="02040503050406030204" pitchFamily="18" charset="0"/>
                            <a:ea typeface="Cambria Math" panose="02040503050406030204" pitchFamily="18" charset="0"/>
                          </a:rPr>
                          <m:t>))</m:t>
                        </m:r>
                      </m:num>
                      <m:den>
                        <m:r>
                          <a:rPr kumimoji="1" lang="ja-JP" altLang="en-US" b="0" i="1" smtClean="0">
                            <a:latin typeface="Cambria Math" panose="02040503050406030204" pitchFamily="18" charset="0"/>
                            <a:ea typeface="Cambria Math" panose="02040503050406030204" pitchFamily="18" charset="0"/>
                          </a:rPr>
                          <m:t>𝜕𝜃</m:t>
                        </m:r>
                      </m:den>
                    </m:f>
                    <m:r>
                      <a:rPr kumimoji="1" lang="en-US" altLang="ja-JP" b="0" i="1" smtClean="0">
                        <a:latin typeface="Cambria Math" panose="02040503050406030204" pitchFamily="18" charset="0"/>
                        <a:ea typeface="Cambria Math" panose="02040503050406030204" pitchFamily="18" charset="0"/>
                      </a:rPr>
                      <m:t>=</m:t>
                    </m:r>
                    <m:f>
                      <m:fPr>
                        <m:ctrlPr>
                          <a:rPr kumimoji="1" lang="en-US" altLang="ja-JP" b="0" i="1" smtClean="0">
                            <a:latin typeface="Cambria Math" panose="02040503050406030204" pitchFamily="18" charset="0"/>
                            <a:ea typeface="Cambria Math" panose="02040503050406030204" pitchFamily="18" charset="0"/>
                          </a:rPr>
                        </m:ctrlPr>
                      </m:fPr>
                      <m:num>
                        <m:r>
                          <a:rPr kumimoji="1" lang="ja-JP" altLang="en-US" b="0" i="1" smtClean="0">
                            <a:latin typeface="Cambria Math" panose="02040503050406030204" pitchFamily="18" charset="0"/>
                            <a:ea typeface="Cambria Math" panose="02040503050406030204" pitchFamily="18" charset="0"/>
                          </a:rPr>
                          <m:t>𝜕</m:t>
                        </m:r>
                        <m:sSub>
                          <m:sSubPr>
                            <m:ctrlPr>
                              <a:rPr kumimoji="1" lang="en-US" altLang="ja-JP" b="0" i="1" smtClean="0">
                                <a:latin typeface="Cambria Math" panose="02040503050406030204" pitchFamily="18" charset="0"/>
                                <a:ea typeface="Cambria Math" panose="02040503050406030204" pitchFamily="18" charset="0"/>
                              </a:rPr>
                            </m:ctrlPr>
                          </m:sSubPr>
                          <m:e>
                            <m:r>
                              <a:rPr kumimoji="1" lang="en-US" altLang="ja-JP" b="0" i="1" smtClean="0">
                                <a:latin typeface="Cambria Math" panose="02040503050406030204" pitchFamily="18" charset="0"/>
                                <a:ea typeface="Cambria Math" panose="02040503050406030204" pitchFamily="18" charset="0"/>
                              </a:rPr>
                              <m:t>𝐸</m:t>
                            </m:r>
                          </m:e>
                          <m:sub>
                            <m:r>
                              <a:rPr kumimoji="1" lang="en-US" altLang="ja-JP" b="0" i="1" smtClean="0">
                                <a:latin typeface="Cambria Math" panose="02040503050406030204" pitchFamily="18" charset="0"/>
                                <a:ea typeface="Cambria Math" panose="02040503050406030204" pitchFamily="18" charset="0"/>
                              </a:rPr>
                              <m:t>𝑞</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sub>
                        </m:sSub>
                        <m:d>
                          <m:dPr>
                            <m:begChr m:val="["/>
                            <m:endChr m:val="]"/>
                            <m:ctrlPr>
                              <a:rPr kumimoji="1" lang="en-US" altLang="ja-JP" b="0" i="1" smtClean="0">
                                <a:latin typeface="Cambria Math" panose="02040503050406030204" pitchFamily="18" charset="0"/>
                                <a:ea typeface="Cambria Math" panose="02040503050406030204" pitchFamily="18" charset="0"/>
                              </a:rPr>
                            </m:ctrlPr>
                          </m:dPr>
                          <m:e>
                            <m:func>
                              <m:funcPr>
                                <m:ctrlPr>
                                  <a:rPr kumimoji="1" lang="en-US" altLang="ja-JP" b="0" i="1" smtClean="0">
                                    <a:latin typeface="Cambria Math" panose="02040503050406030204" pitchFamily="18" charset="0"/>
                                    <a:ea typeface="Cambria Math" panose="02040503050406030204" pitchFamily="18" charset="0"/>
                                  </a:rPr>
                                </m:ctrlPr>
                              </m:funcPr>
                              <m:fName>
                                <m:r>
                                  <m:rPr>
                                    <m:sty m:val="p"/>
                                  </m:rPr>
                                  <a:rPr kumimoji="1" lang="en-US" altLang="ja-JP" b="0" i="0" smtClean="0">
                                    <a:latin typeface="Cambria Math" panose="02040503050406030204" pitchFamily="18" charset="0"/>
                                    <a:ea typeface="Cambria Math" panose="02040503050406030204" pitchFamily="18" charset="0"/>
                                  </a:rPr>
                                  <m:t>log</m:t>
                                </m:r>
                              </m:fName>
                              <m:e>
                                <m:r>
                                  <a:rPr kumimoji="1" lang="en-US" altLang="ja-JP" b="0" i="1" smtClean="0">
                                    <a:latin typeface="Cambria Math" panose="02040503050406030204" pitchFamily="18" charset="0"/>
                                    <a:ea typeface="Cambria Math" panose="02040503050406030204" pitchFamily="18" charset="0"/>
                                  </a:rPr>
                                  <m:t>𝑝</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ja-JP" altLang="en-US" b="0" i="1" smtClean="0">
                                    <a:latin typeface="Cambria Math" panose="02040503050406030204" pitchFamily="18" charset="0"/>
                                    <a:ea typeface="Cambria Math" panose="02040503050406030204" pitchFamily="18" charset="0"/>
                                  </a:rPr>
                                  <m:t>𝜃</m:t>
                                </m:r>
                                <m:r>
                                  <a:rPr kumimoji="1" lang="en-US" altLang="ja-JP" b="0" i="1" smtClean="0">
                                    <a:latin typeface="Cambria Math" panose="02040503050406030204" pitchFamily="18" charset="0"/>
                                    <a:ea typeface="Cambria Math" panose="02040503050406030204" pitchFamily="18" charset="0"/>
                                  </a:rPr>
                                  <m:t>)</m:t>
                                </m:r>
                              </m:e>
                            </m:func>
                          </m:e>
                        </m:d>
                      </m:num>
                      <m:den>
                        <m:r>
                          <a:rPr kumimoji="1" lang="ja-JP" altLang="en-US" b="0" i="1" smtClean="0">
                            <a:latin typeface="Cambria Math" panose="02040503050406030204" pitchFamily="18" charset="0"/>
                            <a:ea typeface="Cambria Math" panose="02040503050406030204" pitchFamily="18" charset="0"/>
                          </a:rPr>
                          <m:t>𝜕𝜃</m:t>
                        </m:r>
                      </m:den>
                    </m:f>
                  </m:oMath>
                </a14:m>
                <a:r>
                  <a:rPr kumimoji="1" lang="ja-JP" altLang="en-US" dirty="0"/>
                  <a:t>　</a:t>
                </a:r>
                <a:endParaRPr kumimoji="1" lang="en-US" altLang="ja-JP" dirty="0"/>
              </a:p>
              <a:p>
                <a:endParaRPr kumimoji="1" lang="en-US" altLang="ja-JP" dirty="0"/>
              </a:p>
            </p:txBody>
          </p:sp>
        </mc:Choice>
        <mc:Fallback xmlns="">
          <p:sp>
            <p:nvSpPr>
              <p:cNvPr id="2" name="コンテンツ プレースホルダー 1">
                <a:extLst>
                  <a:ext uri="{FF2B5EF4-FFF2-40B4-BE49-F238E27FC236}">
                    <a16:creationId xmlns:a16="http://schemas.microsoft.com/office/drawing/2014/main" id="{9932ED2A-A300-4B81-A95C-FD15594B9053}"/>
                  </a:ext>
                </a:extLst>
              </p:cNvPr>
              <p:cNvSpPr>
                <a:spLocks noGrp="1" noRot="1" noChangeAspect="1" noMove="1" noResize="1" noEditPoints="1" noAdjustHandles="1" noChangeArrowheads="1" noChangeShapeType="1" noTextEdit="1"/>
              </p:cNvSpPr>
              <p:nvPr>
                <p:ph idx="1"/>
              </p:nvPr>
            </p:nvSpPr>
            <p:spPr>
              <a:xfrm>
                <a:off x="285750" y="993994"/>
                <a:ext cx="8553450" cy="5498881"/>
              </a:xfrm>
              <a:blipFill>
                <a:blip r:embed="rId2"/>
                <a:stretch>
                  <a:fillRect l="-784" r="-570"/>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F08DE39A-4DD4-40F6-9CDD-70D745063233}"/>
              </a:ext>
            </a:extLst>
          </p:cNvPr>
          <p:cNvSpPr>
            <a:spLocks noGrp="1"/>
          </p:cNvSpPr>
          <p:nvPr>
            <p:ph type="dt" sz="half" idx="10"/>
          </p:nvPr>
        </p:nvSpPr>
        <p:spPr/>
        <p:txBody>
          <a:bodyPr/>
          <a:lstStyle/>
          <a:p>
            <a:fld id="{7C35A695-234E-4FF6-A581-0178A3B66E0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C34EBE16-15D7-4680-85A4-F76038B675DF}"/>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EEB55C2C-04C4-43A9-8DE7-F56530035504}"/>
              </a:ext>
            </a:extLst>
          </p:cNvPr>
          <p:cNvSpPr>
            <a:spLocks noGrp="1"/>
          </p:cNvSpPr>
          <p:nvPr>
            <p:ph type="sldNum" sz="quarter" idx="12"/>
          </p:nvPr>
        </p:nvSpPr>
        <p:spPr/>
        <p:txBody>
          <a:bodyPr/>
          <a:lstStyle/>
          <a:p>
            <a:fld id="{0A308975-6624-A64B-9276-C536B2E7A4FC}" type="slidenum">
              <a:rPr kumimoji="1" lang="ja-JP" altLang="en-US" smtClean="0"/>
              <a:pPr/>
              <a:t>14</a:t>
            </a:fld>
            <a:endParaRPr kumimoji="1" lang="ja-JP" altLang="en-US"/>
          </a:p>
        </p:txBody>
      </p:sp>
      <p:sp>
        <p:nvSpPr>
          <p:cNvPr id="6" name="タイトル 5">
            <a:extLst>
              <a:ext uri="{FF2B5EF4-FFF2-40B4-BE49-F238E27FC236}">
                <a16:creationId xmlns:a16="http://schemas.microsoft.com/office/drawing/2014/main" id="{08BE4527-C16E-4987-8B8F-B624365E4A47}"/>
              </a:ext>
            </a:extLst>
          </p:cNvPr>
          <p:cNvSpPr>
            <a:spLocks noGrp="1"/>
          </p:cNvSpPr>
          <p:nvPr>
            <p:ph type="title"/>
          </p:nvPr>
        </p:nvSpPr>
        <p:spPr/>
        <p:txBody>
          <a:bodyPr>
            <a:normAutofit/>
          </a:bodyPr>
          <a:lstStyle/>
          <a:p>
            <a:r>
              <a:rPr kumimoji="1" lang="ja-JP" altLang="en-US" dirty="0"/>
              <a:t>指数型ハーモニウム族（</a:t>
            </a:r>
            <a:r>
              <a:rPr kumimoji="1" lang="en-US" altLang="ja-JP" dirty="0"/>
              <a:t>EFH</a:t>
            </a:r>
            <a:r>
              <a:rPr kumimoji="1" lang="ja-JP" altLang="en-US" dirty="0"/>
              <a:t>）</a:t>
            </a:r>
            <a:r>
              <a:rPr lang="ja-JP" altLang="en-US" dirty="0"/>
              <a:t> （</a:t>
            </a:r>
            <a:r>
              <a:rPr lang="en-US" altLang="ja-JP" dirty="0"/>
              <a:t>2/4</a:t>
            </a:r>
            <a:r>
              <a:rPr lang="ja-JP" altLang="en-US" dirty="0"/>
              <a:t>）</a:t>
            </a:r>
            <a:endParaRPr kumimoji="1" lang="ja-JP" altLang="en-US" dirty="0"/>
          </a:p>
        </p:txBody>
      </p:sp>
      <p:sp>
        <p:nvSpPr>
          <p:cNvPr id="9" name="テキスト ボックス 8">
            <a:extLst>
              <a:ext uri="{FF2B5EF4-FFF2-40B4-BE49-F238E27FC236}">
                <a16:creationId xmlns:a16="http://schemas.microsoft.com/office/drawing/2014/main" id="{DDFE16C8-7E0D-419A-8FEA-B1C4037B0F43}"/>
              </a:ext>
            </a:extLst>
          </p:cNvPr>
          <p:cNvSpPr txBox="1"/>
          <p:nvPr/>
        </p:nvSpPr>
        <p:spPr>
          <a:xfrm>
            <a:off x="7975452" y="2255689"/>
            <a:ext cx="812800" cy="369332"/>
          </a:xfrm>
          <a:prstGeom prst="rect">
            <a:avLst/>
          </a:prstGeom>
          <a:noFill/>
        </p:spPr>
        <p:txBody>
          <a:bodyPr wrap="square" rtlCol="0">
            <a:spAutoFit/>
          </a:bodyPr>
          <a:lstStyle/>
          <a:p>
            <a:r>
              <a:rPr kumimoji="1" lang="en-US" altLang="ja-JP" dirty="0"/>
              <a:t>(3.7)</a:t>
            </a:r>
            <a:endParaRPr kumimoji="1" lang="ja-JP" altLang="en-US" dirty="0"/>
          </a:p>
        </p:txBody>
      </p:sp>
      <p:sp>
        <p:nvSpPr>
          <p:cNvPr id="10" name="テキスト ボックス 9">
            <a:extLst>
              <a:ext uri="{FF2B5EF4-FFF2-40B4-BE49-F238E27FC236}">
                <a16:creationId xmlns:a16="http://schemas.microsoft.com/office/drawing/2014/main" id="{F6F279FA-AEF5-44D7-B469-CAD73A7E0BA4}"/>
              </a:ext>
            </a:extLst>
          </p:cNvPr>
          <p:cNvSpPr txBox="1"/>
          <p:nvPr/>
        </p:nvSpPr>
        <p:spPr>
          <a:xfrm>
            <a:off x="7975452" y="5345252"/>
            <a:ext cx="812800" cy="369332"/>
          </a:xfrm>
          <a:prstGeom prst="rect">
            <a:avLst/>
          </a:prstGeom>
          <a:noFill/>
        </p:spPr>
        <p:txBody>
          <a:bodyPr wrap="square" rtlCol="0">
            <a:spAutoFit/>
          </a:bodyPr>
          <a:lstStyle/>
          <a:p>
            <a:r>
              <a:rPr kumimoji="1" lang="en-US" altLang="ja-JP" dirty="0"/>
              <a:t>(3.8)</a:t>
            </a:r>
            <a:endParaRPr kumimoji="1" lang="ja-JP" altLang="en-US" dirty="0"/>
          </a:p>
        </p:txBody>
      </p:sp>
    </p:spTree>
    <p:extLst>
      <p:ext uri="{BB962C8B-B14F-4D97-AF65-F5344CB8AC3E}">
        <p14:creationId xmlns:p14="http://schemas.microsoft.com/office/powerpoint/2010/main" val="40368024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8A6D0BF2-F693-4B41-A766-A6E5A114173C}"/>
                  </a:ext>
                </a:extLst>
              </p:cNvPr>
              <p:cNvSpPr>
                <a:spLocks noGrp="1"/>
              </p:cNvSpPr>
              <p:nvPr>
                <p:ph idx="1"/>
              </p:nvPr>
            </p:nvSpPr>
            <p:spPr>
              <a:xfrm>
                <a:off x="285750" y="993994"/>
                <a:ext cx="8858250" cy="5506255"/>
              </a:xfrm>
            </p:spPr>
            <p:txBody>
              <a:bodyPr>
                <a:normAutofit/>
              </a:bodyPr>
              <a:lstStyle/>
              <a:p>
                <a:pPr marL="0" indent="0" algn="ctr">
                  <a:buNone/>
                </a:pPr>
                <a14:m>
                  <m:oMath xmlns:m="http://schemas.openxmlformats.org/officeDocument/2006/math">
                    <m:r>
                      <m:rPr>
                        <m:sty m:val="p"/>
                      </m:rPr>
                      <a:rPr kumimoji="1" lang="el-GR" altLang="ja-JP" i="1" smtClean="0">
                        <a:latin typeface="Cambria Math" panose="02040503050406030204" pitchFamily="18" charset="0"/>
                        <a:ea typeface="Cambria Math" panose="02040503050406030204" pitchFamily="18" charset="0"/>
                      </a:rPr>
                      <m:t>Δ</m:t>
                    </m:r>
                    <m:r>
                      <a:rPr kumimoji="1" lang="ja-JP" altLang="el-GR" i="1" smtClean="0">
                        <a:latin typeface="Cambria Math" panose="02040503050406030204" pitchFamily="18" charset="0"/>
                        <a:ea typeface="Cambria Math" panose="02040503050406030204" pitchFamily="18" charset="0"/>
                      </a:rPr>
                      <m:t>𝜃</m:t>
                    </m:r>
                    <m:r>
                      <a:rPr kumimoji="1" lang="en-US" altLang="ja-JP" b="0" i="1" smtClean="0">
                        <a:latin typeface="Cambria Math" panose="02040503050406030204" pitchFamily="18" charset="0"/>
                        <a:ea typeface="Cambria Math" panose="02040503050406030204" pitchFamily="18" charset="0"/>
                      </a:rPr>
                      <m:t>=−</m:t>
                    </m:r>
                    <m:f>
                      <m:fPr>
                        <m:ctrlPr>
                          <a:rPr kumimoji="1" lang="en-US" altLang="ja-JP" b="0" i="1" smtClean="0">
                            <a:latin typeface="Cambria Math" panose="02040503050406030204" pitchFamily="18" charset="0"/>
                            <a:ea typeface="Cambria Math" panose="02040503050406030204" pitchFamily="18" charset="0"/>
                          </a:rPr>
                        </m:ctrlPr>
                      </m:fPr>
                      <m:num>
                        <m:r>
                          <a:rPr kumimoji="1" lang="ja-JP" altLang="en-US" b="0" i="1" smtClean="0">
                            <a:latin typeface="Cambria Math" panose="02040503050406030204" pitchFamily="18" charset="0"/>
                            <a:ea typeface="Cambria Math" panose="02040503050406030204" pitchFamily="18" charset="0"/>
                          </a:rPr>
                          <m:t>𝜕</m:t>
                        </m:r>
                        <m:sSub>
                          <m:sSubPr>
                            <m:ctrlPr>
                              <a:rPr kumimoji="1" lang="en-US" altLang="ja-JP" b="0" i="1" smtClean="0">
                                <a:latin typeface="Cambria Math" panose="02040503050406030204" pitchFamily="18" charset="0"/>
                                <a:ea typeface="Cambria Math" panose="02040503050406030204" pitchFamily="18" charset="0"/>
                              </a:rPr>
                            </m:ctrlPr>
                          </m:sSubPr>
                          <m:e>
                            <m:r>
                              <a:rPr kumimoji="1" lang="en-US" altLang="ja-JP" b="0" i="1" smtClean="0">
                                <a:latin typeface="Cambria Math" panose="02040503050406030204" pitchFamily="18" charset="0"/>
                                <a:ea typeface="Cambria Math" panose="02040503050406030204" pitchFamily="18" charset="0"/>
                              </a:rPr>
                              <m:t>𝐷</m:t>
                            </m:r>
                          </m:e>
                          <m:sub>
                            <m:r>
                              <a:rPr kumimoji="1" lang="en-US" altLang="ja-JP" b="0" i="1" smtClean="0">
                                <a:latin typeface="Cambria Math" panose="02040503050406030204" pitchFamily="18" charset="0"/>
                                <a:ea typeface="Cambria Math" panose="02040503050406030204" pitchFamily="18" charset="0"/>
                              </a:rPr>
                              <m:t>𝐾𝐿</m:t>
                            </m:r>
                          </m:sub>
                        </m:sSub>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𝑞</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𝑝</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ja-JP" altLang="en-US" b="0" i="1" smtClean="0">
                            <a:latin typeface="Cambria Math" panose="02040503050406030204" pitchFamily="18" charset="0"/>
                            <a:ea typeface="Cambria Math" panose="02040503050406030204" pitchFamily="18" charset="0"/>
                          </a:rPr>
                          <m:t>𝜃</m:t>
                        </m:r>
                        <m:r>
                          <a:rPr kumimoji="1" lang="en-US" altLang="ja-JP" b="0" i="1" smtClean="0">
                            <a:latin typeface="Cambria Math" panose="02040503050406030204" pitchFamily="18" charset="0"/>
                            <a:ea typeface="Cambria Math" panose="02040503050406030204" pitchFamily="18" charset="0"/>
                          </a:rPr>
                          <m:t>))</m:t>
                        </m:r>
                      </m:num>
                      <m:den>
                        <m:r>
                          <a:rPr kumimoji="1" lang="ja-JP" altLang="en-US" b="0" i="1" smtClean="0">
                            <a:latin typeface="Cambria Math" panose="02040503050406030204" pitchFamily="18" charset="0"/>
                            <a:ea typeface="Cambria Math" panose="02040503050406030204" pitchFamily="18" charset="0"/>
                          </a:rPr>
                          <m:t>𝜕𝜃</m:t>
                        </m:r>
                      </m:den>
                    </m:f>
                    <m:r>
                      <a:rPr kumimoji="1" lang="en-US" altLang="ja-JP" b="0" i="1" smtClean="0">
                        <a:latin typeface="Cambria Math" panose="02040503050406030204" pitchFamily="18" charset="0"/>
                        <a:ea typeface="Cambria Math" panose="02040503050406030204" pitchFamily="18" charset="0"/>
                      </a:rPr>
                      <m:t>=</m:t>
                    </m:r>
                    <m:f>
                      <m:fPr>
                        <m:ctrlPr>
                          <a:rPr kumimoji="1" lang="en-US" altLang="ja-JP" b="0" i="1" smtClean="0">
                            <a:latin typeface="Cambria Math" panose="02040503050406030204" pitchFamily="18" charset="0"/>
                            <a:ea typeface="Cambria Math" panose="02040503050406030204" pitchFamily="18" charset="0"/>
                          </a:rPr>
                        </m:ctrlPr>
                      </m:fPr>
                      <m:num>
                        <m:r>
                          <a:rPr kumimoji="1" lang="ja-JP" altLang="en-US" b="0" i="1" smtClean="0">
                            <a:latin typeface="Cambria Math" panose="02040503050406030204" pitchFamily="18" charset="0"/>
                            <a:ea typeface="Cambria Math" panose="02040503050406030204" pitchFamily="18" charset="0"/>
                          </a:rPr>
                          <m:t>𝜕</m:t>
                        </m:r>
                        <m:sSub>
                          <m:sSubPr>
                            <m:ctrlPr>
                              <a:rPr kumimoji="1" lang="en-US" altLang="ja-JP" b="0" i="1" smtClean="0">
                                <a:latin typeface="Cambria Math" panose="02040503050406030204" pitchFamily="18" charset="0"/>
                                <a:ea typeface="Cambria Math" panose="02040503050406030204" pitchFamily="18" charset="0"/>
                              </a:rPr>
                            </m:ctrlPr>
                          </m:sSubPr>
                          <m:e>
                            <m:r>
                              <a:rPr kumimoji="1" lang="en-US" altLang="ja-JP" b="0" i="1" smtClean="0">
                                <a:latin typeface="Cambria Math" panose="02040503050406030204" pitchFamily="18" charset="0"/>
                                <a:ea typeface="Cambria Math" panose="02040503050406030204" pitchFamily="18" charset="0"/>
                              </a:rPr>
                              <m:t>𝐸</m:t>
                            </m:r>
                          </m:e>
                          <m:sub>
                            <m:r>
                              <a:rPr kumimoji="1" lang="en-US" altLang="ja-JP" b="0" i="1" smtClean="0">
                                <a:latin typeface="Cambria Math" panose="02040503050406030204" pitchFamily="18" charset="0"/>
                                <a:ea typeface="Cambria Math" panose="02040503050406030204" pitchFamily="18" charset="0"/>
                              </a:rPr>
                              <m:t>𝑞</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sub>
                        </m:sSub>
                        <m:d>
                          <m:dPr>
                            <m:begChr m:val="["/>
                            <m:endChr m:val="]"/>
                            <m:ctrlPr>
                              <a:rPr kumimoji="1" lang="en-US" altLang="ja-JP" b="0" i="1" smtClean="0">
                                <a:latin typeface="Cambria Math" panose="02040503050406030204" pitchFamily="18" charset="0"/>
                                <a:ea typeface="Cambria Math" panose="02040503050406030204" pitchFamily="18" charset="0"/>
                              </a:rPr>
                            </m:ctrlPr>
                          </m:dPr>
                          <m:e>
                            <m:func>
                              <m:funcPr>
                                <m:ctrlPr>
                                  <a:rPr kumimoji="1" lang="en-US" altLang="ja-JP" b="0" i="1" smtClean="0">
                                    <a:latin typeface="Cambria Math" panose="02040503050406030204" pitchFamily="18" charset="0"/>
                                    <a:ea typeface="Cambria Math" panose="02040503050406030204" pitchFamily="18" charset="0"/>
                                  </a:rPr>
                                </m:ctrlPr>
                              </m:funcPr>
                              <m:fName>
                                <m:r>
                                  <m:rPr>
                                    <m:sty m:val="p"/>
                                  </m:rPr>
                                  <a:rPr kumimoji="1" lang="en-US" altLang="ja-JP" b="0" i="0" smtClean="0">
                                    <a:latin typeface="Cambria Math" panose="02040503050406030204" pitchFamily="18" charset="0"/>
                                    <a:ea typeface="Cambria Math" panose="02040503050406030204" pitchFamily="18" charset="0"/>
                                  </a:rPr>
                                  <m:t>log</m:t>
                                </m:r>
                              </m:fName>
                              <m:e>
                                <m:r>
                                  <a:rPr kumimoji="1" lang="en-US" altLang="ja-JP" b="0" i="1" smtClean="0">
                                    <a:latin typeface="Cambria Math" panose="02040503050406030204" pitchFamily="18" charset="0"/>
                                    <a:ea typeface="Cambria Math" panose="02040503050406030204" pitchFamily="18" charset="0"/>
                                  </a:rPr>
                                  <m:t>𝑝</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ja-JP" altLang="en-US" b="0" i="1" smtClean="0">
                                    <a:latin typeface="Cambria Math" panose="02040503050406030204" pitchFamily="18" charset="0"/>
                                    <a:ea typeface="Cambria Math" panose="02040503050406030204" pitchFamily="18" charset="0"/>
                                  </a:rPr>
                                  <m:t>𝜃</m:t>
                                </m:r>
                                <m:r>
                                  <a:rPr kumimoji="1" lang="en-US" altLang="ja-JP" b="0" i="1" smtClean="0">
                                    <a:latin typeface="Cambria Math" panose="02040503050406030204" pitchFamily="18" charset="0"/>
                                    <a:ea typeface="Cambria Math" panose="02040503050406030204" pitchFamily="18" charset="0"/>
                                  </a:rPr>
                                  <m:t>)</m:t>
                                </m:r>
                              </m:e>
                            </m:func>
                          </m:e>
                        </m:d>
                      </m:num>
                      <m:den>
                        <m:r>
                          <a:rPr kumimoji="1" lang="ja-JP" altLang="en-US" b="0" i="1" smtClean="0">
                            <a:latin typeface="Cambria Math" panose="02040503050406030204" pitchFamily="18" charset="0"/>
                            <a:ea typeface="Cambria Math" panose="02040503050406030204" pitchFamily="18" charset="0"/>
                          </a:rPr>
                          <m:t>𝜕𝜃</m:t>
                        </m:r>
                      </m:den>
                    </m:f>
                  </m:oMath>
                </a14:m>
                <a:r>
                  <a:rPr kumimoji="1" lang="ja-JP" altLang="en-US" dirty="0"/>
                  <a:t>　</a:t>
                </a:r>
                <a:endParaRPr kumimoji="1" lang="en-US" altLang="ja-JP" dirty="0"/>
              </a:p>
              <a:p>
                <a:pPr marL="0" indent="0">
                  <a:buNone/>
                </a:pPr>
                <a14:m>
                  <m:oMath xmlns:m="http://schemas.openxmlformats.org/officeDocument/2006/math">
                    <m:r>
                      <a:rPr kumimoji="1" lang="en-US" altLang="ja-JP" b="0" i="1" smtClean="0">
                        <a:latin typeface="Cambria Math" panose="02040503050406030204" pitchFamily="18" charset="0"/>
                        <a:ea typeface="Cambria Math" panose="02040503050406030204" pitchFamily="18" charset="0"/>
                      </a:rPr>
                      <m:t>𝑝</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h</m:t>
                    </m:r>
                    <m:r>
                      <a:rPr kumimoji="1" lang="en-US" altLang="ja-JP" b="0" i="1" smtClean="0">
                        <a:latin typeface="Cambria Math" panose="02040503050406030204" pitchFamily="18" charset="0"/>
                        <a:ea typeface="Cambria Math" panose="02040503050406030204" pitchFamily="18" charset="0"/>
                      </a:rPr>
                      <m:t>|</m:t>
                    </m:r>
                    <m:r>
                      <a:rPr kumimoji="1" lang="ja-JP" altLang="en-US" b="0" i="1" smtClean="0">
                        <a:latin typeface="Cambria Math" panose="02040503050406030204" pitchFamily="18" charset="0"/>
                        <a:ea typeface="Cambria Math" panose="02040503050406030204" pitchFamily="18" charset="0"/>
                      </a:rPr>
                      <m:t>𝜃</m:t>
                    </m:r>
                    <m:r>
                      <a:rPr kumimoji="1" lang="en-US" altLang="ja-JP" b="0" i="1" smtClean="0">
                        <a:latin typeface="Cambria Math" panose="02040503050406030204" pitchFamily="18" charset="0"/>
                        <a:ea typeface="Cambria Math" panose="02040503050406030204" pitchFamily="18" charset="0"/>
                      </a:rPr>
                      <m:t>)∝</m:t>
                    </m:r>
                    <m:r>
                      <m:rPr>
                        <m:sty m:val="p"/>
                      </m:rPr>
                      <a:rPr kumimoji="1" lang="en-US" altLang="ja-JP" b="0" i="0" smtClean="0">
                        <a:latin typeface="Cambria Math" panose="02040503050406030204" pitchFamily="18" charset="0"/>
                        <a:ea typeface="Cambria Math" panose="02040503050406030204" pitchFamily="18" charset="0"/>
                      </a:rPr>
                      <m:t>exp</m:t>
                    </m:r>
                    <m:r>
                      <a:rPr kumimoji="1" lang="en-US" altLang="ja-JP" b="0" i="1" smtClean="0">
                        <a:latin typeface="Cambria Math" panose="02040503050406030204" pitchFamily="18" charset="0"/>
                        <a:ea typeface="Cambria Math" panose="02040503050406030204" pitchFamily="18" charset="0"/>
                      </a:rPr>
                      <m:t>⁡(−</m:t>
                    </m:r>
                    <m:r>
                      <m:rPr>
                        <m:sty m:val="p"/>
                      </m:rPr>
                      <a:rPr kumimoji="1" lang="el-GR" altLang="ja-JP" b="0" i="1" smtClean="0">
                        <a:latin typeface="Cambria Math" panose="02040503050406030204" pitchFamily="18" charset="0"/>
                        <a:ea typeface="Cambria Math" panose="02040503050406030204" pitchFamily="18" charset="0"/>
                      </a:rPr>
                      <m:t>Φ</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h</m:t>
                    </m:r>
                    <m:r>
                      <a:rPr kumimoji="1" lang="en-US" altLang="ja-JP" b="0" i="1" smtClean="0">
                        <a:latin typeface="Cambria Math" panose="02040503050406030204" pitchFamily="18" charset="0"/>
                        <a:ea typeface="Cambria Math" panose="02040503050406030204" pitchFamily="18" charset="0"/>
                      </a:rPr>
                      <m:t>|</m:t>
                    </m:r>
                    <m:r>
                      <a:rPr kumimoji="1" lang="ja-JP" altLang="en-US" b="0" i="1" smtClean="0">
                        <a:latin typeface="Cambria Math" panose="02040503050406030204" pitchFamily="18" charset="0"/>
                        <a:ea typeface="Cambria Math" panose="02040503050406030204" pitchFamily="18" charset="0"/>
                      </a:rPr>
                      <m:t>𝜃</m:t>
                    </m:r>
                    <m:r>
                      <a:rPr kumimoji="1" lang="en-US" altLang="ja-JP" b="0" i="1" smtClean="0">
                        <a:latin typeface="Cambria Math" panose="02040503050406030204" pitchFamily="18" charset="0"/>
                        <a:ea typeface="Cambria Math" panose="02040503050406030204" pitchFamily="18" charset="0"/>
                      </a:rPr>
                      <m:t>))</m:t>
                    </m:r>
                  </m:oMath>
                </a14:m>
                <a:r>
                  <a:rPr kumimoji="1" lang="ja-JP" altLang="en-US" b="0" dirty="0">
                    <a:latin typeface="メイリオ" panose="020B0604030504040204" pitchFamily="50" charset="-128"/>
                    <a:ea typeface="メイリオ" panose="020B0604030504040204" pitchFamily="50" charset="-128"/>
                  </a:rPr>
                  <a:t>で表される一般の分布に対して求めてみる</a:t>
                </a:r>
                <a:endParaRPr kumimoji="1" lang="en-US" altLang="ja-JP" b="0" dirty="0">
                  <a:latin typeface="メイリオ" panose="020B0604030504040204" pitchFamily="50" charset="-128"/>
                  <a:ea typeface="メイリオ" panose="020B0604030504040204" pitchFamily="50" charset="-128"/>
                </a:endParaRPr>
              </a:p>
              <a:p>
                <a:pPr marL="0" indent="0">
                  <a:buNone/>
                </a:pPr>
                <a:r>
                  <a:rPr kumimoji="1" lang="en-US" altLang="ja-JP" sz="1900" b="0" dirty="0">
                    <a:ea typeface="Cambria Math" panose="02040503050406030204" pitchFamily="18" charset="0"/>
                  </a:rPr>
                  <a:t>   </a:t>
                </a:r>
                <a14:m>
                  <m:oMath xmlns:m="http://schemas.openxmlformats.org/officeDocument/2006/math">
                    <m:f>
                      <m:fPr>
                        <m:ctrlPr>
                          <a:rPr kumimoji="1" lang="en-US" altLang="ja-JP" sz="1900" b="0" i="1" smtClean="0">
                            <a:latin typeface="Cambria Math" panose="02040503050406030204" pitchFamily="18" charset="0"/>
                            <a:ea typeface="Cambria Math" panose="02040503050406030204" pitchFamily="18" charset="0"/>
                          </a:rPr>
                        </m:ctrlPr>
                      </m:fPr>
                      <m:num>
                        <m:r>
                          <a:rPr kumimoji="1" lang="ja-JP" altLang="en-US" sz="1900" b="0" i="1" smtClean="0">
                            <a:latin typeface="Cambria Math" panose="02040503050406030204" pitchFamily="18" charset="0"/>
                            <a:ea typeface="Cambria Math" panose="02040503050406030204" pitchFamily="18" charset="0"/>
                          </a:rPr>
                          <m:t>𝜕</m:t>
                        </m:r>
                        <m:sSub>
                          <m:sSubPr>
                            <m:ctrlPr>
                              <a:rPr kumimoji="1" lang="en-US" altLang="ja-JP" sz="1900" b="0" i="1" smtClean="0">
                                <a:latin typeface="Cambria Math" panose="02040503050406030204" pitchFamily="18" charset="0"/>
                                <a:ea typeface="Cambria Math" panose="02040503050406030204" pitchFamily="18" charset="0"/>
                              </a:rPr>
                            </m:ctrlPr>
                          </m:sSubPr>
                          <m:e>
                            <m:r>
                              <a:rPr kumimoji="1" lang="en-US" altLang="ja-JP" sz="1900" b="0" i="1" smtClean="0">
                                <a:latin typeface="Cambria Math" panose="02040503050406030204" pitchFamily="18" charset="0"/>
                                <a:ea typeface="Cambria Math" panose="02040503050406030204" pitchFamily="18" charset="0"/>
                              </a:rPr>
                              <m:t>𝐸</m:t>
                            </m:r>
                          </m:e>
                          <m:sub>
                            <m:r>
                              <a:rPr kumimoji="1" lang="en-US" altLang="ja-JP" sz="1900" b="0" i="1" smtClean="0">
                                <a:latin typeface="Cambria Math" panose="02040503050406030204" pitchFamily="18" charset="0"/>
                                <a:ea typeface="Cambria Math" panose="02040503050406030204" pitchFamily="18" charset="0"/>
                              </a:rPr>
                              <m:t>𝑞</m:t>
                            </m:r>
                            <m:r>
                              <a:rPr kumimoji="1" lang="en-US" altLang="ja-JP" sz="1900" b="0" i="1" smtClean="0">
                                <a:latin typeface="Cambria Math" panose="02040503050406030204" pitchFamily="18" charset="0"/>
                                <a:ea typeface="Cambria Math" panose="02040503050406030204" pitchFamily="18" charset="0"/>
                              </a:rPr>
                              <m:t>(</m:t>
                            </m:r>
                            <m:r>
                              <a:rPr kumimoji="1" lang="en-US" altLang="ja-JP" sz="1900" b="0" i="1" smtClean="0">
                                <a:latin typeface="Cambria Math" panose="02040503050406030204" pitchFamily="18" charset="0"/>
                                <a:ea typeface="Cambria Math" panose="02040503050406030204" pitchFamily="18" charset="0"/>
                              </a:rPr>
                              <m:t>𝑣</m:t>
                            </m:r>
                            <m:r>
                              <a:rPr kumimoji="1" lang="en-US" altLang="ja-JP" sz="1900" b="0" i="1" smtClean="0">
                                <a:latin typeface="Cambria Math" panose="02040503050406030204" pitchFamily="18" charset="0"/>
                                <a:ea typeface="Cambria Math" panose="02040503050406030204" pitchFamily="18" charset="0"/>
                              </a:rPr>
                              <m:t>)</m:t>
                            </m:r>
                          </m:sub>
                        </m:sSub>
                        <m:d>
                          <m:dPr>
                            <m:begChr m:val="["/>
                            <m:endChr m:val="]"/>
                            <m:ctrlPr>
                              <a:rPr kumimoji="1" lang="en-US" altLang="ja-JP" sz="1900" b="0" i="1" smtClean="0">
                                <a:latin typeface="Cambria Math" panose="02040503050406030204" pitchFamily="18" charset="0"/>
                                <a:ea typeface="Cambria Math" panose="02040503050406030204" pitchFamily="18" charset="0"/>
                              </a:rPr>
                            </m:ctrlPr>
                          </m:dPr>
                          <m:e>
                            <m:func>
                              <m:funcPr>
                                <m:ctrlPr>
                                  <a:rPr kumimoji="1" lang="en-US" altLang="ja-JP" sz="1900" b="0" i="1" smtClean="0">
                                    <a:latin typeface="Cambria Math" panose="02040503050406030204" pitchFamily="18" charset="0"/>
                                    <a:ea typeface="Cambria Math" panose="02040503050406030204" pitchFamily="18" charset="0"/>
                                  </a:rPr>
                                </m:ctrlPr>
                              </m:funcPr>
                              <m:fName>
                                <m:r>
                                  <m:rPr>
                                    <m:sty m:val="p"/>
                                  </m:rPr>
                                  <a:rPr kumimoji="1" lang="en-US" altLang="ja-JP" sz="1900" b="0" i="0" smtClean="0">
                                    <a:latin typeface="Cambria Math" panose="02040503050406030204" pitchFamily="18" charset="0"/>
                                    <a:ea typeface="Cambria Math" panose="02040503050406030204" pitchFamily="18" charset="0"/>
                                  </a:rPr>
                                  <m:t>log</m:t>
                                </m:r>
                              </m:fName>
                              <m:e>
                                <m:r>
                                  <a:rPr kumimoji="1" lang="en-US" altLang="ja-JP" sz="1900" b="0" i="1" smtClean="0">
                                    <a:latin typeface="Cambria Math" panose="02040503050406030204" pitchFamily="18" charset="0"/>
                                    <a:ea typeface="Cambria Math" panose="02040503050406030204" pitchFamily="18" charset="0"/>
                                  </a:rPr>
                                  <m:t>𝑝</m:t>
                                </m:r>
                                <m:r>
                                  <a:rPr kumimoji="1" lang="en-US" altLang="ja-JP" sz="1900" b="0" i="1" smtClean="0">
                                    <a:latin typeface="Cambria Math" panose="02040503050406030204" pitchFamily="18" charset="0"/>
                                    <a:ea typeface="Cambria Math" panose="02040503050406030204" pitchFamily="18" charset="0"/>
                                  </a:rPr>
                                  <m:t>(</m:t>
                                </m:r>
                                <m:r>
                                  <a:rPr kumimoji="1" lang="en-US" altLang="ja-JP" sz="1900" b="0" i="1" smtClean="0">
                                    <a:latin typeface="Cambria Math" panose="02040503050406030204" pitchFamily="18" charset="0"/>
                                    <a:ea typeface="Cambria Math" panose="02040503050406030204" pitchFamily="18" charset="0"/>
                                  </a:rPr>
                                  <m:t>𝑣</m:t>
                                </m:r>
                                <m:r>
                                  <a:rPr kumimoji="1" lang="en-US" altLang="ja-JP" sz="1900" b="0" i="1" smtClean="0">
                                    <a:latin typeface="Cambria Math" panose="02040503050406030204" pitchFamily="18" charset="0"/>
                                    <a:ea typeface="Cambria Math" panose="02040503050406030204" pitchFamily="18" charset="0"/>
                                  </a:rPr>
                                  <m:t>|</m:t>
                                </m:r>
                                <m:r>
                                  <a:rPr kumimoji="1" lang="ja-JP" altLang="en-US" sz="1900" b="0" i="1" smtClean="0">
                                    <a:latin typeface="Cambria Math" panose="02040503050406030204" pitchFamily="18" charset="0"/>
                                    <a:ea typeface="Cambria Math" panose="02040503050406030204" pitchFamily="18" charset="0"/>
                                  </a:rPr>
                                  <m:t>𝜃</m:t>
                                </m:r>
                                <m:r>
                                  <a:rPr kumimoji="1" lang="en-US" altLang="ja-JP" sz="1900" b="0" i="1" smtClean="0">
                                    <a:latin typeface="Cambria Math" panose="02040503050406030204" pitchFamily="18" charset="0"/>
                                    <a:ea typeface="Cambria Math" panose="02040503050406030204" pitchFamily="18" charset="0"/>
                                  </a:rPr>
                                  <m:t>)</m:t>
                                </m:r>
                              </m:e>
                            </m:func>
                          </m:e>
                        </m:d>
                      </m:num>
                      <m:den>
                        <m:r>
                          <a:rPr kumimoji="1" lang="ja-JP" altLang="en-US" sz="1900" b="0" i="1" smtClean="0">
                            <a:latin typeface="Cambria Math" panose="02040503050406030204" pitchFamily="18" charset="0"/>
                            <a:ea typeface="Cambria Math" panose="02040503050406030204" pitchFamily="18" charset="0"/>
                          </a:rPr>
                          <m:t>𝜕𝜃</m:t>
                        </m:r>
                      </m:den>
                    </m:f>
                  </m:oMath>
                </a14:m>
                <a:r>
                  <a:rPr kumimoji="1" lang="en-US" altLang="ja-JP" sz="1900" b="0" i="1" dirty="0">
                    <a:latin typeface="Cambria Math" panose="02040503050406030204" pitchFamily="18" charset="0"/>
                    <a:ea typeface="Cambria Math" panose="02040503050406030204" pitchFamily="18" charset="0"/>
                  </a:rPr>
                  <a:t> </a:t>
                </a:r>
              </a:p>
              <a:p>
                <a:pPr marL="0" indent="0">
                  <a:buNone/>
                </a:pPr>
                <a14:m>
                  <m:oMath xmlns:m="http://schemas.openxmlformats.org/officeDocument/2006/math">
                    <m:r>
                      <a:rPr kumimoji="1" lang="en-US" altLang="ja-JP" sz="1900" b="0" i="1" smtClean="0">
                        <a:latin typeface="Cambria Math" panose="02040503050406030204" pitchFamily="18" charset="0"/>
                        <a:ea typeface="Cambria Math" panose="02040503050406030204" pitchFamily="18" charset="0"/>
                      </a:rPr>
                      <m:t>=</m:t>
                    </m:r>
                    <m:f>
                      <m:fPr>
                        <m:ctrlPr>
                          <a:rPr lang="en-US" altLang="ja-JP" sz="1900" i="1">
                            <a:latin typeface="Cambria Math" panose="02040503050406030204" pitchFamily="18" charset="0"/>
                            <a:ea typeface="Cambria Math" panose="02040503050406030204" pitchFamily="18" charset="0"/>
                          </a:rPr>
                        </m:ctrlPr>
                      </m:fPr>
                      <m:num>
                        <m:r>
                          <a:rPr lang="ja-JP" altLang="en-US" sz="1900" i="1">
                            <a:latin typeface="Cambria Math" panose="02040503050406030204" pitchFamily="18" charset="0"/>
                            <a:ea typeface="Cambria Math" panose="02040503050406030204" pitchFamily="18" charset="0"/>
                          </a:rPr>
                          <m:t>𝜕</m:t>
                        </m:r>
                        <m:sSub>
                          <m:sSubPr>
                            <m:ctrlPr>
                              <a:rPr lang="en-US" altLang="ja-JP" sz="1900" i="1">
                                <a:latin typeface="Cambria Math" panose="02040503050406030204" pitchFamily="18" charset="0"/>
                                <a:ea typeface="Cambria Math" panose="02040503050406030204" pitchFamily="18" charset="0"/>
                              </a:rPr>
                            </m:ctrlPr>
                          </m:sSubPr>
                          <m:e>
                            <m:r>
                              <a:rPr lang="en-US" altLang="ja-JP" sz="1900" i="1">
                                <a:latin typeface="Cambria Math" panose="02040503050406030204" pitchFamily="18" charset="0"/>
                                <a:ea typeface="Cambria Math" panose="02040503050406030204" pitchFamily="18" charset="0"/>
                              </a:rPr>
                              <m:t>𝐸</m:t>
                            </m:r>
                          </m:e>
                          <m:sub>
                            <m:r>
                              <a:rPr lang="en-US" altLang="ja-JP" sz="1900" i="1">
                                <a:latin typeface="Cambria Math" panose="02040503050406030204" pitchFamily="18" charset="0"/>
                                <a:ea typeface="Cambria Math" panose="02040503050406030204" pitchFamily="18" charset="0"/>
                              </a:rPr>
                              <m:t>𝑞</m:t>
                            </m:r>
                            <m:r>
                              <a:rPr lang="en-US" altLang="ja-JP" sz="1900" i="1">
                                <a:latin typeface="Cambria Math" panose="02040503050406030204" pitchFamily="18" charset="0"/>
                                <a:ea typeface="Cambria Math" panose="02040503050406030204" pitchFamily="18" charset="0"/>
                              </a:rPr>
                              <m:t>(</m:t>
                            </m:r>
                            <m:r>
                              <a:rPr lang="en-US" altLang="ja-JP" sz="1900" i="1">
                                <a:latin typeface="Cambria Math" panose="02040503050406030204" pitchFamily="18" charset="0"/>
                                <a:ea typeface="Cambria Math" panose="02040503050406030204" pitchFamily="18" charset="0"/>
                              </a:rPr>
                              <m:t>𝑣</m:t>
                            </m:r>
                            <m:r>
                              <a:rPr lang="en-US" altLang="ja-JP" sz="1900" i="1">
                                <a:latin typeface="Cambria Math" panose="02040503050406030204" pitchFamily="18" charset="0"/>
                                <a:ea typeface="Cambria Math" panose="02040503050406030204" pitchFamily="18" charset="0"/>
                              </a:rPr>
                              <m:t>)</m:t>
                            </m:r>
                          </m:sub>
                        </m:sSub>
                        <m:d>
                          <m:dPr>
                            <m:begChr m:val="["/>
                            <m:endChr m:val="]"/>
                            <m:ctrlPr>
                              <a:rPr lang="en-US" altLang="ja-JP" sz="1900" i="1">
                                <a:latin typeface="Cambria Math" panose="02040503050406030204" pitchFamily="18" charset="0"/>
                                <a:ea typeface="Cambria Math" panose="02040503050406030204" pitchFamily="18" charset="0"/>
                              </a:rPr>
                            </m:ctrlPr>
                          </m:dPr>
                          <m:e>
                            <m:func>
                              <m:funcPr>
                                <m:ctrlPr>
                                  <a:rPr lang="en-US" altLang="ja-JP" sz="1900" i="1" smtClean="0">
                                    <a:latin typeface="Cambria Math" panose="02040503050406030204" pitchFamily="18" charset="0"/>
                                    <a:ea typeface="Cambria Math" panose="02040503050406030204" pitchFamily="18" charset="0"/>
                                  </a:rPr>
                                </m:ctrlPr>
                              </m:funcPr>
                              <m:fName>
                                <m:r>
                                  <m:rPr>
                                    <m:sty m:val="p"/>
                                  </m:rPr>
                                  <a:rPr lang="en-US" altLang="ja-JP" sz="1900">
                                    <a:latin typeface="Cambria Math" panose="02040503050406030204" pitchFamily="18" charset="0"/>
                                    <a:ea typeface="Cambria Math" panose="02040503050406030204" pitchFamily="18" charset="0"/>
                                  </a:rPr>
                                  <m:t>log</m:t>
                                </m:r>
                              </m:fName>
                              <m:e>
                                <m:nary>
                                  <m:naryPr>
                                    <m:chr m:val="∑"/>
                                    <m:limLoc m:val="subSup"/>
                                    <m:supHide m:val="on"/>
                                    <m:ctrlPr>
                                      <a:rPr lang="en-US" altLang="ja-JP" sz="1900" i="1" smtClean="0">
                                        <a:latin typeface="Cambria Math" panose="02040503050406030204" pitchFamily="18" charset="0"/>
                                        <a:ea typeface="Cambria Math" panose="02040503050406030204" pitchFamily="18" charset="0"/>
                                      </a:rPr>
                                    </m:ctrlPr>
                                  </m:naryPr>
                                  <m:sub>
                                    <m:r>
                                      <m:rPr>
                                        <m:brk m:alnAt="9"/>
                                      </m:rPr>
                                      <a:rPr lang="en-US" altLang="ja-JP" sz="1900" b="0" i="1" smtClean="0">
                                        <a:latin typeface="Cambria Math" panose="02040503050406030204" pitchFamily="18" charset="0"/>
                                        <a:ea typeface="Cambria Math" panose="02040503050406030204" pitchFamily="18" charset="0"/>
                                      </a:rPr>
                                      <m:t>𝑚</m:t>
                                    </m:r>
                                  </m:sub>
                                  <m:sup/>
                                  <m:e>
                                    <m:r>
                                      <a:rPr lang="en-US" altLang="ja-JP" sz="1900" b="0" i="1" smtClean="0">
                                        <a:latin typeface="Cambria Math" panose="02040503050406030204" pitchFamily="18" charset="0"/>
                                        <a:ea typeface="Cambria Math" panose="02040503050406030204" pitchFamily="18" charset="0"/>
                                      </a:rPr>
                                      <m:t>𝑝</m:t>
                                    </m:r>
                                    <m:r>
                                      <a:rPr lang="en-US" altLang="ja-JP" sz="1900" b="0" i="1" smtClean="0">
                                        <a:latin typeface="Cambria Math" panose="02040503050406030204" pitchFamily="18" charset="0"/>
                                        <a:ea typeface="Cambria Math" panose="02040503050406030204" pitchFamily="18" charset="0"/>
                                      </a:rPr>
                                      <m:t>(</m:t>
                                    </m:r>
                                    <m:r>
                                      <a:rPr lang="en-US" altLang="ja-JP" sz="1900" b="0" i="1" smtClean="0">
                                        <a:latin typeface="Cambria Math" panose="02040503050406030204" pitchFamily="18" charset="0"/>
                                        <a:ea typeface="Cambria Math" panose="02040503050406030204" pitchFamily="18" charset="0"/>
                                      </a:rPr>
                                      <m:t>𝑣</m:t>
                                    </m:r>
                                    <m:r>
                                      <a:rPr lang="en-US" altLang="ja-JP" sz="1900" b="0" i="1" smtClean="0">
                                        <a:latin typeface="Cambria Math" panose="02040503050406030204" pitchFamily="18" charset="0"/>
                                        <a:ea typeface="Cambria Math" panose="02040503050406030204" pitchFamily="18" charset="0"/>
                                      </a:rPr>
                                      <m:t>,</m:t>
                                    </m:r>
                                    <m:r>
                                      <a:rPr lang="en-US" altLang="ja-JP" sz="1900" b="0" i="1" smtClean="0">
                                        <a:latin typeface="Cambria Math" panose="02040503050406030204" pitchFamily="18" charset="0"/>
                                        <a:ea typeface="Cambria Math" panose="02040503050406030204" pitchFamily="18" charset="0"/>
                                      </a:rPr>
                                      <m:t>h</m:t>
                                    </m:r>
                                    <m:r>
                                      <a:rPr lang="en-US" altLang="ja-JP" sz="1900" b="0" i="1" smtClean="0">
                                        <a:latin typeface="Cambria Math" panose="02040503050406030204" pitchFamily="18" charset="0"/>
                                        <a:ea typeface="Cambria Math" panose="02040503050406030204" pitchFamily="18" charset="0"/>
                                      </a:rPr>
                                      <m:t>|</m:t>
                                    </m:r>
                                    <m:r>
                                      <a:rPr lang="ja-JP" altLang="en-US" sz="1900" b="0" i="1" smtClean="0">
                                        <a:latin typeface="Cambria Math" panose="02040503050406030204" pitchFamily="18" charset="0"/>
                                        <a:ea typeface="Cambria Math" panose="02040503050406030204" pitchFamily="18" charset="0"/>
                                      </a:rPr>
                                      <m:t>𝜃</m:t>
                                    </m:r>
                                    <m:r>
                                      <a:rPr lang="en-US" altLang="ja-JP" sz="1900" b="0" i="1" smtClean="0">
                                        <a:latin typeface="Cambria Math" panose="02040503050406030204" pitchFamily="18" charset="0"/>
                                        <a:ea typeface="Cambria Math" panose="02040503050406030204" pitchFamily="18" charset="0"/>
                                      </a:rPr>
                                      <m:t>)</m:t>
                                    </m:r>
                                  </m:e>
                                </m:nary>
                              </m:e>
                            </m:func>
                          </m:e>
                        </m:d>
                      </m:num>
                      <m:den>
                        <m:r>
                          <a:rPr lang="ja-JP" altLang="en-US" sz="1900" i="1">
                            <a:latin typeface="Cambria Math" panose="02040503050406030204" pitchFamily="18" charset="0"/>
                            <a:ea typeface="Cambria Math" panose="02040503050406030204" pitchFamily="18" charset="0"/>
                          </a:rPr>
                          <m:t>𝜕𝜃</m:t>
                        </m:r>
                      </m:den>
                    </m:f>
                  </m:oMath>
                </a14:m>
                <a:r>
                  <a:rPr kumimoji="1" lang="ja-JP" altLang="en-US" sz="1900" dirty="0"/>
                  <a:t> </a:t>
                </a:r>
                <a:endParaRPr kumimoji="1" lang="en-US" altLang="ja-JP" sz="1900" dirty="0"/>
              </a:p>
              <a:p>
                <a:pPr marL="0" indent="0">
                  <a:buNone/>
                </a:pPr>
                <a14:m>
                  <m:oMath xmlns:m="http://schemas.openxmlformats.org/officeDocument/2006/math">
                    <m:r>
                      <a:rPr kumimoji="1" lang="en-US" altLang="ja-JP" sz="1900" b="0" i="1" smtClean="0">
                        <a:latin typeface="Cambria Math" panose="02040503050406030204" pitchFamily="18" charset="0"/>
                        <a:ea typeface="Cambria Math" panose="02040503050406030204" pitchFamily="18" charset="0"/>
                      </a:rPr>
                      <m:t>=</m:t>
                    </m:r>
                    <m:sSub>
                      <m:sSubPr>
                        <m:ctrlPr>
                          <a:rPr kumimoji="1" lang="en-US" altLang="ja-JP" sz="1900" b="0" i="1" smtClean="0">
                            <a:latin typeface="Cambria Math" panose="02040503050406030204" pitchFamily="18" charset="0"/>
                            <a:ea typeface="Cambria Math" panose="02040503050406030204" pitchFamily="18" charset="0"/>
                          </a:rPr>
                        </m:ctrlPr>
                      </m:sSubPr>
                      <m:e>
                        <m:r>
                          <a:rPr kumimoji="1" lang="en-US" altLang="ja-JP" sz="1900" b="0" i="1" smtClean="0">
                            <a:latin typeface="Cambria Math" panose="02040503050406030204" pitchFamily="18" charset="0"/>
                            <a:ea typeface="Cambria Math" panose="02040503050406030204" pitchFamily="18" charset="0"/>
                          </a:rPr>
                          <m:t>𝐸</m:t>
                        </m:r>
                      </m:e>
                      <m:sub>
                        <m:r>
                          <a:rPr kumimoji="1" lang="en-US" altLang="ja-JP" sz="1900" b="0" i="1" smtClean="0">
                            <a:latin typeface="Cambria Math" panose="02040503050406030204" pitchFamily="18" charset="0"/>
                            <a:ea typeface="Cambria Math" panose="02040503050406030204" pitchFamily="18" charset="0"/>
                          </a:rPr>
                          <m:t>𝑞</m:t>
                        </m:r>
                        <m:r>
                          <a:rPr kumimoji="1" lang="en-US" altLang="ja-JP" sz="1900" b="0" i="1" smtClean="0">
                            <a:latin typeface="Cambria Math" panose="02040503050406030204" pitchFamily="18" charset="0"/>
                            <a:ea typeface="Cambria Math" panose="02040503050406030204" pitchFamily="18" charset="0"/>
                          </a:rPr>
                          <m:t>(</m:t>
                        </m:r>
                        <m:r>
                          <a:rPr kumimoji="1" lang="en-US" altLang="ja-JP" sz="1900" b="0" i="1" smtClean="0">
                            <a:latin typeface="Cambria Math" panose="02040503050406030204" pitchFamily="18" charset="0"/>
                            <a:ea typeface="Cambria Math" panose="02040503050406030204" pitchFamily="18" charset="0"/>
                          </a:rPr>
                          <m:t>𝑣</m:t>
                        </m:r>
                        <m:r>
                          <a:rPr kumimoji="1" lang="en-US" altLang="ja-JP" sz="1900" b="0" i="1" smtClean="0">
                            <a:latin typeface="Cambria Math" panose="02040503050406030204" pitchFamily="18" charset="0"/>
                            <a:ea typeface="Cambria Math" panose="02040503050406030204" pitchFamily="18" charset="0"/>
                          </a:rPr>
                          <m:t>)</m:t>
                        </m:r>
                      </m:sub>
                    </m:sSub>
                    <m:d>
                      <m:dPr>
                        <m:begChr m:val="["/>
                        <m:endChr m:val="]"/>
                        <m:ctrlPr>
                          <a:rPr kumimoji="1" lang="en-US" altLang="ja-JP" sz="1900" b="0" i="1" smtClean="0">
                            <a:latin typeface="Cambria Math" panose="02040503050406030204" pitchFamily="18" charset="0"/>
                            <a:ea typeface="Cambria Math" panose="02040503050406030204" pitchFamily="18" charset="0"/>
                          </a:rPr>
                        </m:ctrlPr>
                      </m:dPr>
                      <m:e>
                        <m:f>
                          <m:fPr>
                            <m:ctrlPr>
                              <a:rPr lang="en-US" altLang="ja-JP" sz="1900" i="1">
                                <a:latin typeface="Cambria Math" panose="02040503050406030204" pitchFamily="18" charset="0"/>
                                <a:ea typeface="Cambria Math" panose="02040503050406030204" pitchFamily="18" charset="0"/>
                              </a:rPr>
                            </m:ctrlPr>
                          </m:fPr>
                          <m:num>
                            <m:r>
                              <a:rPr lang="ja-JP" altLang="en-US" sz="1900" i="1">
                                <a:latin typeface="Cambria Math" panose="02040503050406030204" pitchFamily="18" charset="0"/>
                                <a:ea typeface="Cambria Math" panose="02040503050406030204" pitchFamily="18" charset="0"/>
                              </a:rPr>
                              <m:t>𝜕</m:t>
                            </m:r>
                            <m:func>
                              <m:funcPr>
                                <m:ctrlPr>
                                  <a:rPr lang="en-US" altLang="ja-JP" sz="1900" i="1" smtClean="0">
                                    <a:latin typeface="Cambria Math" panose="02040503050406030204" pitchFamily="18" charset="0"/>
                                    <a:ea typeface="Cambria Math" panose="02040503050406030204" pitchFamily="18" charset="0"/>
                                  </a:rPr>
                                </m:ctrlPr>
                              </m:funcPr>
                              <m:fName>
                                <m:r>
                                  <m:rPr>
                                    <m:sty m:val="p"/>
                                  </m:rPr>
                                  <a:rPr lang="en-US" altLang="ja-JP" sz="1900" i="0" smtClean="0">
                                    <a:latin typeface="Cambria Math" panose="02040503050406030204" pitchFamily="18" charset="0"/>
                                    <a:ea typeface="Cambria Math" panose="02040503050406030204" pitchFamily="18" charset="0"/>
                                  </a:rPr>
                                  <m:t>log</m:t>
                                </m:r>
                              </m:fName>
                              <m:e>
                                <m:nary>
                                  <m:naryPr>
                                    <m:chr m:val="∑"/>
                                    <m:limLoc m:val="subSup"/>
                                    <m:supHide m:val="on"/>
                                    <m:ctrlPr>
                                      <a:rPr lang="en-US" altLang="ja-JP" sz="1900" i="1" smtClean="0">
                                        <a:latin typeface="Cambria Math" panose="02040503050406030204" pitchFamily="18" charset="0"/>
                                        <a:ea typeface="Cambria Math" panose="02040503050406030204" pitchFamily="18" charset="0"/>
                                      </a:rPr>
                                    </m:ctrlPr>
                                  </m:naryPr>
                                  <m:sub>
                                    <m:r>
                                      <m:rPr>
                                        <m:brk m:alnAt="9"/>
                                      </m:rPr>
                                      <a:rPr lang="en-US" altLang="ja-JP" sz="1900" b="0" i="1" smtClean="0">
                                        <a:latin typeface="Cambria Math" panose="02040503050406030204" pitchFamily="18" charset="0"/>
                                        <a:ea typeface="Cambria Math" panose="02040503050406030204" pitchFamily="18" charset="0"/>
                                      </a:rPr>
                                      <m:t>𝑚</m:t>
                                    </m:r>
                                  </m:sub>
                                  <m:sup/>
                                  <m:e>
                                    <m:r>
                                      <m:rPr>
                                        <m:sty m:val="p"/>
                                      </m:rPr>
                                      <a:rPr lang="en-US" altLang="ja-JP" sz="1900" b="0" i="0" smtClean="0">
                                        <a:latin typeface="Cambria Math" panose="02040503050406030204" pitchFamily="18" charset="0"/>
                                        <a:ea typeface="Cambria Math" panose="02040503050406030204" pitchFamily="18" charset="0"/>
                                      </a:rPr>
                                      <m:t>exp</m:t>
                                    </m:r>
                                    <m:r>
                                      <a:rPr lang="en-US" altLang="ja-JP" sz="1900" b="0" i="1" smtClean="0">
                                        <a:latin typeface="Cambria Math" panose="02040503050406030204" pitchFamily="18" charset="0"/>
                                        <a:ea typeface="Cambria Math" panose="02040503050406030204" pitchFamily="18" charset="0"/>
                                      </a:rPr>
                                      <m:t>⁡(−</m:t>
                                    </m:r>
                                    <m:r>
                                      <m:rPr>
                                        <m:sty m:val="p"/>
                                      </m:rPr>
                                      <a:rPr lang="el-GR" altLang="ja-JP" sz="1900" b="0" i="1" smtClean="0">
                                        <a:latin typeface="Cambria Math" panose="02040503050406030204" pitchFamily="18" charset="0"/>
                                        <a:ea typeface="Cambria Math" panose="02040503050406030204" pitchFamily="18" charset="0"/>
                                      </a:rPr>
                                      <m:t>Φ</m:t>
                                    </m:r>
                                    <m:r>
                                      <a:rPr lang="en-US" altLang="ja-JP" sz="1900" b="0" i="1" smtClean="0">
                                        <a:latin typeface="Cambria Math" panose="02040503050406030204" pitchFamily="18" charset="0"/>
                                        <a:ea typeface="Cambria Math" panose="02040503050406030204" pitchFamily="18" charset="0"/>
                                      </a:rPr>
                                      <m:t>(</m:t>
                                    </m:r>
                                    <m:r>
                                      <a:rPr lang="en-US" altLang="ja-JP" sz="1900" b="0" i="1" smtClean="0">
                                        <a:latin typeface="Cambria Math" panose="02040503050406030204" pitchFamily="18" charset="0"/>
                                        <a:ea typeface="Cambria Math" panose="02040503050406030204" pitchFamily="18" charset="0"/>
                                      </a:rPr>
                                      <m:t>𝑣</m:t>
                                    </m:r>
                                    <m:r>
                                      <a:rPr lang="en-US" altLang="ja-JP" sz="1900" b="0" i="1" smtClean="0">
                                        <a:latin typeface="Cambria Math" panose="02040503050406030204" pitchFamily="18" charset="0"/>
                                        <a:ea typeface="Cambria Math" panose="02040503050406030204" pitchFamily="18" charset="0"/>
                                      </a:rPr>
                                      <m:t>,</m:t>
                                    </m:r>
                                    <m:r>
                                      <a:rPr lang="en-US" altLang="ja-JP" sz="1900" b="0" i="1" smtClean="0">
                                        <a:latin typeface="Cambria Math" panose="02040503050406030204" pitchFamily="18" charset="0"/>
                                        <a:ea typeface="Cambria Math" panose="02040503050406030204" pitchFamily="18" charset="0"/>
                                      </a:rPr>
                                      <m:t>h</m:t>
                                    </m:r>
                                    <m:r>
                                      <a:rPr lang="en-US" altLang="ja-JP" sz="1900" b="0" i="1" smtClean="0">
                                        <a:latin typeface="Cambria Math" panose="02040503050406030204" pitchFamily="18" charset="0"/>
                                        <a:ea typeface="Cambria Math" panose="02040503050406030204" pitchFamily="18" charset="0"/>
                                      </a:rPr>
                                      <m:t>|</m:t>
                                    </m:r>
                                    <m:r>
                                      <a:rPr lang="ja-JP" altLang="en-US" sz="1900" b="0" i="1" smtClean="0">
                                        <a:latin typeface="Cambria Math" panose="02040503050406030204" pitchFamily="18" charset="0"/>
                                        <a:ea typeface="Cambria Math" panose="02040503050406030204" pitchFamily="18" charset="0"/>
                                      </a:rPr>
                                      <m:t>𝜃</m:t>
                                    </m:r>
                                    <m:r>
                                      <a:rPr lang="en-US" altLang="ja-JP" sz="1900" b="0" i="1" smtClean="0">
                                        <a:latin typeface="Cambria Math" panose="02040503050406030204" pitchFamily="18" charset="0"/>
                                        <a:ea typeface="Cambria Math" panose="02040503050406030204" pitchFamily="18" charset="0"/>
                                      </a:rPr>
                                      <m:t>))</m:t>
                                    </m:r>
                                  </m:e>
                                </m:nary>
                              </m:e>
                            </m:func>
                          </m:num>
                          <m:den>
                            <m:r>
                              <a:rPr lang="ja-JP" altLang="en-US" sz="1900" i="1">
                                <a:latin typeface="Cambria Math" panose="02040503050406030204" pitchFamily="18" charset="0"/>
                                <a:ea typeface="Cambria Math" panose="02040503050406030204" pitchFamily="18" charset="0"/>
                              </a:rPr>
                              <m:t>𝜕𝜃</m:t>
                            </m:r>
                          </m:den>
                        </m:f>
                      </m:e>
                    </m:d>
                    <m:r>
                      <a:rPr kumimoji="1" lang="en-US" altLang="ja-JP" sz="1900" b="0" i="0" smtClean="0">
                        <a:latin typeface="Cambria Math" panose="02040503050406030204" pitchFamily="18" charset="0"/>
                        <a:ea typeface="Cambria Math" panose="02040503050406030204" pitchFamily="18" charset="0"/>
                      </a:rPr>
                      <m:t>−</m:t>
                    </m:r>
                    <m:f>
                      <m:fPr>
                        <m:ctrlPr>
                          <a:rPr kumimoji="1" lang="en-US" altLang="ja-JP" sz="1900" b="0" i="1" smtClean="0">
                            <a:latin typeface="Cambria Math" panose="02040503050406030204" pitchFamily="18" charset="0"/>
                            <a:ea typeface="Cambria Math" panose="02040503050406030204" pitchFamily="18" charset="0"/>
                          </a:rPr>
                        </m:ctrlPr>
                      </m:fPr>
                      <m:num>
                        <m:r>
                          <a:rPr lang="ja-JP" altLang="en-US" sz="1900" i="1">
                            <a:latin typeface="Cambria Math" panose="02040503050406030204" pitchFamily="18" charset="0"/>
                            <a:ea typeface="Cambria Math" panose="02040503050406030204" pitchFamily="18" charset="0"/>
                          </a:rPr>
                          <m:t>𝜕</m:t>
                        </m:r>
                        <m:func>
                          <m:funcPr>
                            <m:ctrlPr>
                              <a:rPr lang="en-US" altLang="ja-JP" sz="1900" i="1" smtClean="0">
                                <a:latin typeface="Cambria Math" panose="02040503050406030204" pitchFamily="18" charset="0"/>
                                <a:ea typeface="Cambria Math" panose="02040503050406030204" pitchFamily="18" charset="0"/>
                              </a:rPr>
                            </m:ctrlPr>
                          </m:funcPr>
                          <m:fName>
                            <m:r>
                              <m:rPr>
                                <m:sty m:val="p"/>
                              </m:rPr>
                              <a:rPr lang="en-US" altLang="ja-JP" sz="1900" i="0" smtClean="0">
                                <a:latin typeface="Cambria Math" panose="02040503050406030204" pitchFamily="18" charset="0"/>
                                <a:ea typeface="Cambria Math" panose="02040503050406030204" pitchFamily="18" charset="0"/>
                              </a:rPr>
                              <m:t>log</m:t>
                            </m:r>
                          </m:fName>
                          <m:e>
                            <m:r>
                              <a:rPr lang="en-US" altLang="ja-JP" sz="1900" b="0" i="1" smtClean="0">
                                <a:latin typeface="Cambria Math" panose="02040503050406030204" pitchFamily="18" charset="0"/>
                                <a:ea typeface="Cambria Math" panose="02040503050406030204" pitchFamily="18" charset="0"/>
                              </a:rPr>
                              <m:t>𝑍</m:t>
                            </m:r>
                            <m:d>
                              <m:dPr>
                                <m:ctrlPr>
                                  <a:rPr lang="en-US" altLang="ja-JP" sz="1900" b="0" i="1" smtClean="0">
                                    <a:latin typeface="Cambria Math" panose="02040503050406030204" pitchFamily="18" charset="0"/>
                                    <a:ea typeface="Cambria Math" panose="02040503050406030204" pitchFamily="18" charset="0"/>
                                  </a:rPr>
                                </m:ctrlPr>
                              </m:dPr>
                              <m:e>
                                <m:r>
                                  <a:rPr lang="ja-JP" altLang="en-US" sz="1900" b="0" i="1" smtClean="0">
                                    <a:latin typeface="Cambria Math" panose="02040503050406030204" pitchFamily="18" charset="0"/>
                                    <a:ea typeface="Cambria Math" panose="02040503050406030204" pitchFamily="18" charset="0"/>
                                  </a:rPr>
                                  <m:t>𝜃</m:t>
                                </m:r>
                              </m:e>
                            </m:d>
                          </m:e>
                        </m:func>
                      </m:num>
                      <m:den>
                        <m:r>
                          <a:rPr lang="ja-JP" altLang="en-US" sz="1900" i="1">
                            <a:latin typeface="Cambria Math" panose="02040503050406030204" pitchFamily="18" charset="0"/>
                            <a:ea typeface="Cambria Math" panose="02040503050406030204" pitchFamily="18" charset="0"/>
                          </a:rPr>
                          <m:t>𝜕𝜃</m:t>
                        </m:r>
                      </m:den>
                    </m:f>
                  </m:oMath>
                </a14:m>
                <a:r>
                  <a:rPr kumimoji="1" lang="ja-JP" altLang="en-US" sz="1900" dirty="0"/>
                  <a:t> </a:t>
                </a:r>
                <a:endParaRPr kumimoji="1" lang="en-US" altLang="ja-JP" sz="1900" dirty="0"/>
              </a:p>
              <a:p>
                <a:pPr marL="0" indent="0">
                  <a:lnSpc>
                    <a:spcPct val="100000"/>
                  </a:lnSpc>
                  <a:buNone/>
                </a:pPr>
                <a:endParaRPr kumimoji="1" lang="en-US" altLang="ja-JP" sz="100" dirty="0"/>
              </a:p>
              <a:p>
                <a:pPr marL="0" indent="0">
                  <a:buNone/>
                </a:pPr>
                <a14:m>
                  <m:oMath xmlns:m="http://schemas.openxmlformats.org/officeDocument/2006/math">
                    <m:r>
                      <a:rPr kumimoji="1" lang="en-US" altLang="ja-JP" sz="1900" b="0" i="1" smtClean="0">
                        <a:latin typeface="Cambria Math" panose="02040503050406030204" pitchFamily="18" charset="0"/>
                        <a:ea typeface="Cambria Math" panose="02040503050406030204" pitchFamily="18" charset="0"/>
                      </a:rPr>
                      <m:t>=−</m:t>
                    </m:r>
                    <m:sSub>
                      <m:sSubPr>
                        <m:ctrlPr>
                          <a:rPr kumimoji="1" lang="en-US" altLang="ja-JP" sz="1900" b="0" i="1" smtClean="0">
                            <a:latin typeface="Cambria Math" panose="02040503050406030204" pitchFamily="18" charset="0"/>
                            <a:ea typeface="Cambria Math" panose="02040503050406030204" pitchFamily="18" charset="0"/>
                          </a:rPr>
                        </m:ctrlPr>
                      </m:sSubPr>
                      <m:e>
                        <m:r>
                          <a:rPr kumimoji="1" lang="en-US" altLang="ja-JP" sz="1900" b="0" i="1" smtClean="0">
                            <a:latin typeface="Cambria Math" panose="02040503050406030204" pitchFamily="18" charset="0"/>
                            <a:ea typeface="Cambria Math" panose="02040503050406030204" pitchFamily="18" charset="0"/>
                          </a:rPr>
                          <m:t>𝐸</m:t>
                        </m:r>
                      </m:e>
                      <m:sub>
                        <m:r>
                          <a:rPr kumimoji="1" lang="en-US" altLang="ja-JP" sz="1900" b="0" i="1" smtClean="0">
                            <a:latin typeface="Cambria Math" panose="02040503050406030204" pitchFamily="18" charset="0"/>
                            <a:ea typeface="Cambria Math" panose="02040503050406030204" pitchFamily="18" charset="0"/>
                          </a:rPr>
                          <m:t>𝑞</m:t>
                        </m:r>
                        <m:d>
                          <m:dPr>
                            <m:ctrlPr>
                              <a:rPr kumimoji="1" lang="en-US" altLang="ja-JP" sz="1900" b="0" i="1" smtClean="0">
                                <a:latin typeface="Cambria Math" panose="02040503050406030204" pitchFamily="18" charset="0"/>
                                <a:ea typeface="Cambria Math" panose="02040503050406030204" pitchFamily="18" charset="0"/>
                              </a:rPr>
                            </m:ctrlPr>
                          </m:dPr>
                          <m:e>
                            <m:r>
                              <a:rPr kumimoji="1" lang="en-US" altLang="ja-JP" sz="1900" b="0" i="1" smtClean="0">
                                <a:latin typeface="Cambria Math" panose="02040503050406030204" pitchFamily="18" charset="0"/>
                                <a:ea typeface="Cambria Math" panose="02040503050406030204" pitchFamily="18" charset="0"/>
                              </a:rPr>
                              <m:t>𝑣</m:t>
                            </m:r>
                          </m:e>
                        </m:d>
                      </m:sub>
                    </m:sSub>
                    <m:d>
                      <m:dPr>
                        <m:begChr m:val="["/>
                        <m:endChr m:val="]"/>
                        <m:ctrlPr>
                          <a:rPr kumimoji="1" lang="en-US" altLang="ja-JP" sz="1900" b="0" i="1" smtClean="0">
                            <a:latin typeface="Cambria Math" panose="02040503050406030204" pitchFamily="18" charset="0"/>
                            <a:ea typeface="Cambria Math" panose="02040503050406030204" pitchFamily="18" charset="0"/>
                          </a:rPr>
                        </m:ctrlPr>
                      </m:dPr>
                      <m:e>
                        <m:nary>
                          <m:naryPr>
                            <m:chr m:val="∑"/>
                            <m:limLoc m:val="subSup"/>
                            <m:supHide m:val="on"/>
                            <m:ctrlPr>
                              <a:rPr kumimoji="1" lang="en-US" altLang="ja-JP" sz="1900" b="0" i="1" smtClean="0">
                                <a:solidFill>
                                  <a:srgbClr val="FF0000"/>
                                </a:solidFill>
                                <a:latin typeface="Cambria Math" panose="02040503050406030204" pitchFamily="18" charset="0"/>
                                <a:ea typeface="Cambria Math" panose="02040503050406030204" pitchFamily="18" charset="0"/>
                              </a:rPr>
                            </m:ctrlPr>
                          </m:naryPr>
                          <m:sub>
                            <m:r>
                              <m:rPr>
                                <m:brk m:alnAt="9"/>
                              </m:rPr>
                              <a:rPr kumimoji="1" lang="en-US" altLang="ja-JP" sz="1900" b="0" i="1" smtClean="0">
                                <a:solidFill>
                                  <a:srgbClr val="FF0000"/>
                                </a:solidFill>
                                <a:latin typeface="Cambria Math" panose="02040503050406030204" pitchFamily="18" charset="0"/>
                                <a:ea typeface="Cambria Math" panose="02040503050406030204" pitchFamily="18" charset="0"/>
                              </a:rPr>
                              <m:t>h</m:t>
                            </m:r>
                          </m:sub>
                          <m:sup/>
                          <m:e>
                            <m:f>
                              <m:fPr>
                                <m:ctrlPr>
                                  <a:rPr kumimoji="1" lang="en-US" altLang="ja-JP" sz="1900" b="0" i="1" smtClean="0">
                                    <a:solidFill>
                                      <a:srgbClr val="FF0000"/>
                                    </a:solidFill>
                                    <a:latin typeface="Cambria Math" panose="02040503050406030204" pitchFamily="18" charset="0"/>
                                    <a:ea typeface="Cambria Math" panose="02040503050406030204" pitchFamily="18" charset="0"/>
                                  </a:rPr>
                                </m:ctrlPr>
                              </m:fPr>
                              <m:num>
                                <m:func>
                                  <m:funcPr>
                                    <m:ctrlPr>
                                      <a:rPr kumimoji="1" lang="en-US" altLang="ja-JP" sz="1900" b="0" i="1" smtClean="0">
                                        <a:solidFill>
                                          <a:srgbClr val="FF0000"/>
                                        </a:solidFill>
                                        <a:latin typeface="Cambria Math" panose="02040503050406030204" pitchFamily="18" charset="0"/>
                                        <a:ea typeface="Cambria Math" panose="02040503050406030204" pitchFamily="18" charset="0"/>
                                      </a:rPr>
                                    </m:ctrlPr>
                                  </m:funcPr>
                                  <m:fName>
                                    <m:r>
                                      <m:rPr>
                                        <m:sty m:val="p"/>
                                      </m:rPr>
                                      <a:rPr kumimoji="1" lang="en-US" altLang="ja-JP" sz="1900" b="0" i="0" smtClean="0">
                                        <a:solidFill>
                                          <a:srgbClr val="FF0000"/>
                                        </a:solidFill>
                                        <a:latin typeface="Cambria Math" panose="02040503050406030204" pitchFamily="18" charset="0"/>
                                        <a:ea typeface="Cambria Math" panose="02040503050406030204" pitchFamily="18" charset="0"/>
                                      </a:rPr>
                                      <m:t>exp</m:t>
                                    </m:r>
                                  </m:fName>
                                  <m:e>
                                    <m:d>
                                      <m:dPr>
                                        <m:ctrlPr>
                                          <a:rPr kumimoji="1" lang="en-US" altLang="ja-JP" sz="1900" b="0" i="1" smtClean="0">
                                            <a:solidFill>
                                              <a:srgbClr val="FF0000"/>
                                            </a:solidFill>
                                            <a:latin typeface="Cambria Math" panose="02040503050406030204" pitchFamily="18" charset="0"/>
                                            <a:ea typeface="Cambria Math" panose="02040503050406030204" pitchFamily="18" charset="0"/>
                                          </a:rPr>
                                        </m:ctrlPr>
                                      </m:dPr>
                                      <m:e>
                                        <m:r>
                                          <a:rPr kumimoji="1" lang="en-US" altLang="ja-JP" sz="1900" b="0" i="1" smtClean="0">
                                            <a:solidFill>
                                              <a:srgbClr val="FF0000"/>
                                            </a:solidFill>
                                            <a:latin typeface="Cambria Math" panose="02040503050406030204" pitchFamily="18" charset="0"/>
                                            <a:ea typeface="Cambria Math" panose="02040503050406030204" pitchFamily="18" charset="0"/>
                                          </a:rPr>
                                          <m:t>−</m:t>
                                        </m:r>
                                        <m:r>
                                          <m:rPr>
                                            <m:sty m:val="p"/>
                                          </m:rPr>
                                          <a:rPr kumimoji="1" lang="el-GR" altLang="ja-JP" sz="1900" b="0" i="0" smtClean="0">
                                            <a:solidFill>
                                              <a:srgbClr val="FF0000"/>
                                            </a:solidFill>
                                            <a:latin typeface="Cambria Math" panose="02040503050406030204" pitchFamily="18" charset="0"/>
                                            <a:ea typeface="Cambria Math" panose="02040503050406030204" pitchFamily="18" charset="0"/>
                                          </a:rPr>
                                          <m:t>Φ</m:t>
                                        </m:r>
                                        <m:d>
                                          <m:dPr>
                                            <m:ctrlPr>
                                              <a:rPr kumimoji="1" lang="en-US" altLang="ja-JP" sz="1900" b="0" i="1" smtClean="0">
                                                <a:solidFill>
                                                  <a:srgbClr val="FF0000"/>
                                                </a:solidFill>
                                                <a:latin typeface="Cambria Math" panose="02040503050406030204" pitchFamily="18" charset="0"/>
                                                <a:ea typeface="Cambria Math" panose="02040503050406030204" pitchFamily="18" charset="0"/>
                                              </a:rPr>
                                            </m:ctrlPr>
                                          </m:dPr>
                                          <m:e>
                                            <m:r>
                                              <a:rPr kumimoji="1" lang="en-US" altLang="ja-JP" sz="1900" b="0" i="1" smtClean="0">
                                                <a:solidFill>
                                                  <a:srgbClr val="FF0000"/>
                                                </a:solidFill>
                                                <a:latin typeface="Cambria Math" panose="02040503050406030204" pitchFamily="18" charset="0"/>
                                                <a:ea typeface="Cambria Math" panose="02040503050406030204" pitchFamily="18" charset="0"/>
                                              </a:rPr>
                                              <m:t>𝑣</m:t>
                                            </m:r>
                                            <m:r>
                                              <a:rPr kumimoji="1" lang="en-US" altLang="ja-JP" sz="1900" b="0" i="1" smtClean="0">
                                                <a:solidFill>
                                                  <a:srgbClr val="FF0000"/>
                                                </a:solidFill>
                                                <a:latin typeface="Cambria Math" panose="02040503050406030204" pitchFamily="18" charset="0"/>
                                                <a:ea typeface="Cambria Math" panose="02040503050406030204" pitchFamily="18" charset="0"/>
                                              </a:rPr>
                                              <m:t>,</m:t>
                                            </m:r>
                                            <m:r>
                                              <a:rPr kumimoji="1" lang="en-US" altLang="ja-JP" sz="1900" b="0" i="1" smtClean="0">
                                                <a:solidFill>
                                                  <a:srgbClr val="FF0000"/>
                                                </a:solidFill>
                                                <a:latin typeface="Cambria Math" panose="02040503050406030204" pitchFamily="18" charset="0"/>
                                                <a:ea typeface="Cambria Math" panose="02040503050406030204" pitchFamily="18" charset="0"/>
                                              </a:rPr>
                                              <m:t>h</m:t>
                                            </m:r>
                                          </m:e>
                                          <m:e>
                                            <m:r>
                                              <a:rPr kumimoji="1" lang="ja-JP" altLang="en-US" sz="1900" b="0" i="1" smtClean="0">
                                                <a:solidFill>
                                                  <a:srgbClr val="FF0000"/>
                                                </a:solidFill>
                                                <a:latin typeface="Cambria Math" panose="02040503050406030204" pitchFamily="18" charset="0"/>
                                                <a:ea typeface="Cambria Math" panose="02040503050406030204" pitchFamily="18" charset="0"/>
                                              </a:rPr>
                                              <m:t>𝜃</m:t>
                                            </m:r>
                                          </m:e>
                                        </m:d>
                                      </m:e>
                                    </m:d>
                                  </m:e>
                                </m:func>
                              </m:num>
                              <m:den>
                                <m:nary>
                                  <m:naryPr>
                                    <m:chr m:val="∑"/>
                                    <m:limLoc m:val="subSup"/>
                                    <m:supHide m:val="on"/>
                                    <m:ctrlPr>
                                      <a:rPr kumimoji="1" lang="en-US" altLang="ja-JP" sz="1900" b="0" i="1" smtClean="0">
                                        <a:solidFill>
                                          <a:srgbClr val="FF0000"/>
                                        </a:solidFill>
                                        <a:latin typeface="Cambria Math" panose="02040503050406030204" pitchFamily="18" charset="0"/>
                                        <a:ea typeface="Cambria Math" panose="02040503050406030204" pitchFamily="18" charset="0"/>
                                      </a:rPr>
                                    </m:ctrlPr>
                                  </m:naryPr>
                                  <m:sub>
                                    <m:sSup>
                                      <m:sSupPr>
                                        <m:ctrlPr>
                                          <a:rPr kumimoji="1" lang="en-US" altLang="ja-JP" sz="1900" b="0" i="1" smtClean="0">
                                            <a:solidFill>
                                              <a:srgbClr val="FF0000"/>
                                            </a:solidFill>
                                            <a:latin typeface="Cambria Math" panose="02040503050406030204" pitchFamily="18" charset="0"/>
                                            <a:ea typeface="Cambria Math" panose="02040503050406030204" pitchFamily="18" charset="0"/>
                                          </a:rPr>
                                        </m:ctrlPr>
                                      </m:sSupPr>
                                      <m:e>
                                        <m:r>
                                          <m:rPr>
                                            <m:brk m:alnAt="9"/>
                                          </m:rPr>
                                          <a:rPr kumimoji="1" lang="en-US" altLang="ja-JP" sz="1900" b="0" i="1" smtClean="0">
                                            <a:solidFill>
                                              <a:srgbClr val="FF0000"/>
                                            </a:solidFill>
                                            <a:latin typeface="Cambria Math" panose="02040503050406030204" pitchFamily="18" charset="0"/>
                                            <a:ea typeface="Cambria Math" panose="02040503050406030204" pitchFamily="18" charset="0"/>
                                          </a:rPr>
                                          <m:t>h</m:t>
                                        </m:r>
                                      </m:e>
                                      <m:sup>
                                        <m:r>
                                          <a:rPr kumimoji="1" lang="en-US" altLang="ja-JP" sz="1900" b="0" i="1" smtClean="0">
                                            <a:solidFill>
                                              <a:srgbClr val="FF0000"/>
                                            </a:solidFill>
                                            <a:latin typeface="Cambria Math" panose="02040503050406030204" pitchFamily="18" charset="0"/>
                                            <a:ea typeface="Cambria Math" panose="02040503050406030204" pitchFamily="18" charset="0"/>
                                          </a:rPr>
                                          <m:t>′</m:t>
                                        </m:r>
                                      </m:sup>
                                    </m:sSup>
                                  </m:sub>
                                  <m:sup/>
                                  <m:e>
                                    <m:func>
                                      <m:funcPr>
                                        <m:ctrlPr>
                                          <a:rPr kumimoji="1" lang="en-US" altLang="ja-JP" sz="1900" b="0" i="1" smtClean="0">
                                            <a:solidFill>
                                              <a:srgbClr val="FF0000"/>
                                            </a:solidFill>
                                            <a:latin typeface="Cambria Math" panose="02040503050406030204" pitchFamily="18" charset="0"/>
                                            <a:ea typeface="Cambria Math" panose="02040503050406030204" pitchFamily="18" charset="0"/>
                                          </a:rPr>
                                        </m:ctrlPr>
                                      </m:funcPr>
                                      <m:fName>
                                        <m:r>
                                          <m:rPr>
                                            <m:sty m:val="p"/>
                                          </m:rPr>
                                          <a:rPr kumimoji="1" lang="en-US" altLang="ja-JP" sz="1900" b="0" i="0" smtClean="0">
                                            <a:solidFill>
                                              <a:srgbClr val="FF0000"/>
                                            </a:solidFill>
                                            <a:latin typeface="Cambria Math" panose="02040503050406030204" pitchFamily="18" charset="0"/>
                                            <a:ea typeface="Cambria Math" panose="02040503050406030204" pitchFamily="18" charset="0"/>
                                          </a:rPr>
                                          <m:t>exp</m:t>
                                        </m:r>
                                      </m:fName>
                                      <m:e>
                                        <m:d>
                                          <m:dPr>
                                            <m:ctrlPr>
                                              <a:rPr kumimoji="1" lang="en-US" altLang="ja-JP" sz="1900" b="0" i="1" smtClean="0">
                                                <a:solidFill>
                                                  <a:srgbClr val="FF0000"/>
                                                </a:solidFill>
                                                <a:latin typeface="Cambria Math" panose="02040503050406030204" pitchFamily="18" charset="0"/>
                                                <a:ea typeface="Cambria Math" panose="02040503050406030204" pitchFamily="18" charset="0"/>
                                              </a:rPr>
                                            </m:ctrlPr>
                                          </m:dPr>
                                          <m:e>
                                            <m:r>
                                              <a:rPr kumimoji="1" lang="en-US" altLang="ja-JP" sz="1900" b="0" i="1" smtClean="0">
                                                <a:solidFill>
                                                  <a:srgbClr val="FF0000"/>
                                                </a:solidFill>
                                                <a:latin typeface="Cambria Math" panose="02040503050406030204" pitchFamily="18" charset="0"/>
                                                <a:ea typeface="Cambria Math" panose="02040503050406030204" pitchFamily="18" charset="0"/>
                                              </a:rPr>
                                              <m:t>−</m:t>
                                            </m:r>
                                            <m:r>
                                              <m:rPr>
                                                <m:sty m:val="p"/>
                                              </m:rPr>
                                              <a:rPr kumimoji="1" lang="el-GR" altLang="ja-JP" sz="1900" b="0" i="0" smtClean="0">
                                                <a:solidFill>
                                                  <a:srgbClr val="FF0000"/>
                                                </a:solidFill>
                                                <a:latin typeface="Cambria Math" panose="02040503050406030204" pitchFamily="18" charset="0"/>
                                                <a:ea typeface="Cambria Math" panose="02040503050406030204" pitchFamily="18" charset="0"/>
                                              </a:rPr>
                                              <m:t>Φ</m:t>
                                            </m:r>
                                            <m:d>
                                              <m:dPr>
                                                <m:ctrlPr>
                                                  <a:rPr kumimoji="1" lang="en-US" altLang="ja-JP" sz="1900" b="0" i="1" smtClean="0">
                                                    <a:solidFill>
                                                      <a:srgbClr val="FF0000"/>
                                                    </a:solidFill>
                                                    <a:latin typeface="Cambria Math" panose="02040503050406030204" pitchFamily="18" charset="0"/>
                                                    <a:ea typeface="Cambria Math" panose="02040503050406030204" pitchFamily="18" charset="0"/>
                                                  </a:rPr>
                                                </m:ctrlPr>
                                              </m:dPr>
                                              <m:e>
                                                <m:r>
                                                  <a:rPr kumimoji="1" lang="en-US" altLang="ja-JP" sz="1900" b="0" i="1" smtClean="0">
                                                    <a:solidFill>
                                                      <a:srgbClr val="FF0000"/>
                                                    </a:solidFill>
                                                    <a:latin typeface="Cambria Math" panose="02040503050406030204" pitchFamily="18" charset="0"/>
                                                    <a:ea typeface="Cambria Math" panose="02040503050406030204" pitchFamily="18" charset="0"/>
                                                  </a:rPr>
                                                  <m:t>𝑣</m:t>
                                                </m:r>
                                                <m:r>
                                                  <a:rPr kumimoji="1" lang="en-US" altLang="ja-JP" sz="1900" b="0" i="1" smtClean="0">
                                                    <a:solidFill>
                                                      <a:srgbClr val="FF0000"/>
                                                    </a:solidFill>
                                                    <a:latin typeface="Cambria Math" panose="02040503050406030204" pitchFamily="18" charset="0"/>
                                                    <a:ea typeface="Cambria Math" panose="02040503050406030204" pitchFamily="18" charset="0"/>
                                                  </a:rPr>
                                                  <m:t>,</m:t>
                                                </m:r>
                                                <m:sSup>
                                                  <m:sSupPr>
                                                    <m:ctrlPr>
                                                      <a:rPr kumimoji="1" lang="en-US" altLang="ja-JP" sz="1900" b="0" i="1" smtClean="0">
                                                        <a:solidFill>
                                                          <a:srgbClr val="FF0000"/>
                                                        </a:solidFill>
                                                        <a:latin typeface="Cambria Math" panose="02040503050406030204" pitchFamily="18" charset="0"/>
                                                        <a:ea typeface="Cambria Math" panose="02040503050406030204" pitchFamily="18" charset="0"/>
                                                      </a:rPr>
                                                    </m:ctrlPr>
                                                  </m:sSupPr>
                                                  <m:e>
                                                    <m:r>
                                                      <a:rPr kumimoji="1" lang="en-US" altLang="ja-JP" sz="1900" b="0" i="1" smtClean="0">
                                                        <a:solidFill>
                                                          <a:srgbClr val="FF0000"/>
                                                        </a:solidFill>
                                                        <a:latin typeface="Cambria Math" panose="02040503050406030204" pitchFamily="18" charset="0"/>
                                                        <a:ea typeface="Cambria Math" panose="02040503050406030204" pitchFamily="18" charset="0"/>
                                                      </a:rPr>
                                                      <m:t>h</m:t>
                                                    </m:r>
                                                  </m:e>
                                                  <m:sup>
                                                    <m:r>
                                                      <a:rPr kumimoji="1" lang="en-US" altLang="ja-JP" sz="1900" b="0" i="1" smtClean="0">
                                                        <a:solidFill>
                                                          <a:srgbClr val="FF0000"/>
                                                        </a:solidFill>
                                                        <a:latin typeface="Cambria Math" panose="02040503050406030204" pitchFamily="18" charset="0"/>
                                                        <a:ea typeface="Cambria Math" panose="02040503050406030204" pitchFamily="18" charset="0"/>
                                                      </a:rPr>
                                                      <m:t>′</m:t>
                                                    </m:r>
                                                  </m:sup>
                                                </m:sSup>
                                              </m:e>
                                              <m:e>
                                                <m:r>
                                                  <a:rPr kumimoji="1" lang="ja-JP" altLang="en-US" sz="1900" b="0" i="1" smtClean="0">
                                                    <a:solidFill>
                                                      <a:srgbClr val="FF0000"/>
                                                    </a:solidFill>
                                                    <a:latin typeface="Cambria Math" panose="02040503050406030204" pitchFamily="18" charset="0"/>
                                                    <a:ea typeface="Cambria Math" panose="02040503050406030204" pitchFamily="18" charset="0"/>
                                                  </a:rPr>
                                                  <m:t>𝜃</m:t>
                                                </m:r>
                                              </m:e>
                                            </m:d>
                                          </m:e>
                                        </m:d>
                                      </m:e>
                                    </m:func>
                                  </m:e>
                                </m:nary>
                              </m:den>
                            </m:f>
                          </m:e>
                        </m:nary>
                        <m:f>
                          <m:fPr>
                            <m:ctrlPr>
                              <a:rPr kumimoji="1" lang="en-US" altLang="ja-JP" sz="1900" b="0" i="1" smtClean="0">
                                <a:solidFill>
                                  <a:srgbClr val="FF0000"/>
                                </a:solidFill>
                                <a:latin typeface="Cambria Math" panose="02040503050406030204" pitchFamily="18" charset="0"/>
                                <a:ea typeface="Cambria Math" panose="02040503050406030204" pitchFamily="18" charset="0"/>
                              </a:rPr>
                            </m:ctrlPr>
                          </m:fPr>
                          <m:num>
                            <m:r>
                              <a:rPr lang="ja-JP" altLang="en-US" sz="1900" i="1">
                                <a:solidFill>
                                  <a:srgbClr val="FF0000"/>
                                </a:solidFill>
                                <a:latin typeface="Cambria Math" panose="02040503050406030204" pitchFamily="18" charset="0"/>
                                <a:ea typeface="Cambria Math" panose="02040503050406030204" pitchFamily="18" charset="0"/>
                              </a:rPr>
                              <m:t>𝜕</m:t>
                            </m:r>
                            <m:r>
                              <m:rPr>
                                <m:sty m:val="p"/>
                              </m:rPr>
                              <a:rPr lang="el-GR" altLang="ja-JP" sz="1900" i="0" smtClean="0">
                                <a:solidFill>
                                  <a:srgbClr val="FF0000"/>
                                </a:solidFill>
                                <a:latin typeface="Cambria Math" panose="02040503050406030204" pitchFamily="18" charset="0"/>
                                <a:ea typeface="Cambria Math" panose="02040503050406030204" pitchFamily="18" charset="0"/>
                              </a:rPr>
                              <m:t>Φ</m:t>
                            </m:r>
                            <m:d>
                              <m:dPr>
                                <m:ctrlPr>
                                  <a:rPr lang="en-US" altLang="ja-JP" sz="1900" b="0" i="1" smtClean="0">
                                    <a:solidFill>
                                      <a:srgbClr val="FF0000"/>
                                    </a:solidFill>
                                    <a:latin typeface="Cambria Math" panose="02040503050406030204" pitchFamily="18" charset="0"/>
                                    <a:ea typeface="Cambria Math" panose="02040503050406030204" pitchFamily="18" charset="0"/>
                                  </a:rPr>
                                </m:ctrlPr>
                              </m:dPr>
                              <m:e>
                                <m:r>
                                  <a:rPr lang="en-US" altLang="ja-JP" sz="1900" b="0" i="1" smtClean="0">
                                    <a:solidFill>
                                      <a:srgbClr val="FF0000"/>
                                    </a:solidFill>
                                    <a:latin typeface="Cambria Math" panose="02040503050406030204" pitchFamily="18" charset="0"/>
                                    <a:ea typeface="Cambria Math" panose="02040503050406030204" pitchFamily="18" charset="0"/>
                                  </a:rPr>
                                  <m:t>𝑣</m:t>
                                </m:r>
                                <m:r>
                                  <a:rPr lang="en-US" altLang="ja-JP" sz="1900" b="0" i="1" smtClean="0">
                                    <a:solidFill>
                                      <a:srgbClr val="FF0000"/>
                                    </a:solidFill>
                                    <a:latin typeface="Cambria Math" panose="02040503050406030204" pitchFamily="18" charset="0"/>
                                    <a:ea typeface="Cambria Math" panose="02040503050406030204" pitchFamily="18" charset="0"/>
                                  </a:rPr>
                                  <m:t>,</m:t>
                                </m:r>
                                <m:r>
                                  <a:rPr lang="en-US" altLang="ja-JP" sz="1900" b="0" i="1" smtClean="0">
                                    <a:solidFill>
                                      <a:srgbClr val="FF0000"/>
                                    </a:solidFill>
                                    <a:latin typeface="Cambria Math" panose="02040503050406030204" pitchFamily="18" charset="0"/>
                                    <a:ea typeface="Cambria Math" panose="02040503050406030204" pitchFamily="18" charset="0"/>
                                  </a:rPr>
                                  <m:t>h</m:t>
                                </m:r>
                              </m:e>
                              <m:e>
                                <m:r>
                                  <a:rPr lang="ja-JP" altLang="en-US" sz="1900" b="0" i="1" smtClean="0">
                                    <a:solidFill>
                                      <a:srgbClr val="FF0000"/>
                                    </a:solidFill>
                                    <a:latin typeface="Cambria Math" panose="02040503050406030204" pitchFamily="18" charset="0"/>
                                    <a:ea typeface="Cambria Math" panose="02040503050406030204" pitchFamily="18" charset="0"/>
                                  </a:rPr>
                                  <m:t>𝜃</m:t>
                                </m:r>
                              </m:e>
                            </m:d>
                          </m:num>
                          <m:den>
                            <m:r>
                              <a:rPr lang="ja-JP" altLang="en-US" sz="1900" i="1">
                                <a:solidFill>
                                  <a:srgbClr val="FF0000"/>
                                </a:solidFill>
                                <a:latin typeface="Cambria Math" panose="02040503050406030204" pitchFamily="18" charset="0"/>
                                <a:ea typeface="Cambria Math" panose="02040503050406030204" pitchFamily="18" charset="0"/>
                              </a:rPr>
                              <m:t>𝜕𝜃</m:t>
                            </m:r>
                          </m:den>
                        </m:f>
                      </m:e>
                    </m:d>
                    <m:r>
                      <a:rPr lang="en-US" altLang="ja-JP" sz="1900" b="0" i="1" smtClean="0">
                        <a:latin typeface="Cambria Math" panose="02040503050406030204" pitchFamily="18" charset="0"/>
                        <a:ea typeface="Cambria Math" panose="02040503050406030204" pitchFamily="18" charset="0"/>
                      </a:rPr>
                      <m:t>+</m:t>
                    </m:r>
                    <m:nary>
                      <m:naryPr>
                        <m:chr m:val="∑"/>
                        <m:limLoc m:val="subSup"/>
                        <m:supHide m:val="on"/>
                        <m:ctrlPr>
                          <a:rPr lang="en-US" altLang="ja-JP" sz="1900" b="0" i="1" smtClean="0">
                            <a:latin typeface="Cambria Math" panose="02040503050406030204" pitchFamily="18" charset="0"/>
                            <a:ea typeface="Cambria Math" panose="02040503050406030204" pitchFamily="18" charset="0"/>
                          </a:rPr>
                        </m:ctrlPr>
                      </m:naryPr>
                      <m:sub>
                        <m:r>
                          <m:rPr>
                            <m:brk m:alnAt="9"/>
                          </m:rPr>
                          <a:rPr lang="en-US" altLang="ja-JP" sz="1900" b="0" i="1" smtClean="0">
                            <a:latin typeface="Cambria Math" panose="02040503050406030204" pitchFamily="18" charset="0"/>
                            <a:ea typeface="Cambria Math" panose="02040503050406030204" pitchFamily="18" charset="0"/>
                          </a:rPr>
                          <m:t>𝑣</m:t>
                        </m:r>
                        <m:r>
                          <a:rPr lang="en-US" altLang="ja-JP" sz="1900" b="0" i="1" smtClean="0">
                            <a:latin typeface="Cambria Math" panose="02040503050406030204" pitchFamily="18" charset="0"/>
                            <a:ea typeface="Cambria Math" panose="02040503050406030204" pitchFamily="18" charset="0"/>
                          </a:rPr>
                          <m:t>,</m:t>
                        </m:r>
                        <m:r>
                          <a:rPr lang="en-US" altLang="ja-JP" sz="1900" b="0" i="1" smtClean="0">
                            <a:latin typeface="Cambria Math" panose="02040503050406030204" pitchFamily="18" charset="0"/>
                            <a:ea typeface="Cambria Math" panose="02040503050406030204" pitchFamily="18" charset="0"/>
                          </a:rPr>
                          <m:t>h</m:t>
                        </m:r>
                      </m:sub>
                      <m:sup/>
                      <m:e>
                        <m:f>
                          <m:fPr>
                            <m:ctrlPr>
                              <a:rPr lang="en-US" altLang="ja-JP" sz="1900" b="0" i="1" smtClean="0">
                                <a:latin typeface="Cambria Math" panose="02040503050406030204" pitchFamily="18" charset="0"/>
                                <a:ea typeface="Cambria Math" panose="02040503050406030204" pitchFamily="18" charset="0"/>
                              </a:rPr>
                            </m:ctrlPr>
                          </m:fPr>
                          <m:num>
                            <m:func>
                              <m:funcPr>
                                <m:ctrlPr>
                                  <a:rPr lang="en-US" altLang="ja-JP" sz="1900" i="1">
                                    <a:latin typeface="Cambria Math" panose="02040503050406030204" pitchFamily="18" charset="0"/>
                                    <a:ea typeface="Cambria Math" panose="02040503050406030204" pitchFamily="18" charset="0"/>
                                  </a:rPr>
                                </m:ctrlPr>
                              </m:funcPr>
                              <m:fName>
                                <m:r>
                                  <m:rPr>
                                    <m:sty m:val="p"/>
                                  </m:rPr>
                                  <a:rPr lang="en-US" altLang="ja-JP" sz="1900">
                                    <a:latin typeface="Cambria Math" panose="02040503050406030204" pitchFamily="18" charset="0"/>
                                    <a:ea typeface="Cambria Math" panose="02040503050406030204" pitchFamily="18" charset="0"/>
                                  </a:rPr>
                                  <m:t>exp</m:t>
                                </m:r>
                              </m:fName>
                              <m:e>
                                <m:d>
                                  <m:dPr>
                                    <m:ctrlPr>
                                      <a:rPr lang="en-US" altLang="ja-JP" sz="1900" i="1">
                                        <a:latin typeface="Cambria Math" panose="02040503050406030204" pitchFamily="18" charset="0"/>
                                        <a:ea typeface="Cambria Math" panose="02040503050406030204" pitchFamily="18" charset="0"/>
                                      </a:rPr>
                                    </m:ctrlPr>
                                  </m:dPr>
                                  <m:e>
                                    <m:r>
                                      <a:rPr lang="en-US" altLang="ja-JP" sz="1900" i="1">
                                        <a:latin typeface="Cambria Math" panose="02040503050406030204" pitchFamily="18" charset="0"/>
                                        <a:ea typeface="Cambria Math" panose="02040503050406030204" pitchFamily="18" charset="0"/>
                                      </a:rPr>
                                      <m:t>−</m:t>
                                    </m:r>
                                    <m:r>
                                      <m:rPr>
                                        <m:sty m:val="p"/>
                                      </m:rPr>
                                      <a:rPr lang="el-GR" altLang="ja-JP" sz="1900">
                                        <a:latin typeface="Cambria Math" panose="02040503050406030204" pitchFamily="18" charset="0"/>
                                        <a:ea typeface="Cambria Math" panose="02040503050406030204" pitchFamily="18" charset="0"/>
                                      </a:rPr>
                                      <m:t>Φ</m:t>
                                    </m:r>
                                    <m:d>
                                      <m:dPr>
                                        <m:ctrlPr>
                                          <a:rPr lang="en-US" altLang="ja-JP" sz="1900" i="1">
                                            <a:latin typeface="Cambria Math" panose="02040503050406030204" pitchFamily="18" charset="0"/>
                                            <a:ea typeface="Cambria Math" panose="02040503050406030204" pitchFamily="18" charset="0"/>
                                          </a:rPr>
                                        </m:ctrlPr>
                                      </m:dPr>
                                      <m:e>
                                        <m:r>
                                          <a:rPr lang="en-US" altLang="ja-JP" sz="1900" i="1">
                                            <a:latin typeface="Cambria Math" panose="02040503050406030204" pitchFamily="18" charset="0"/>
                                            <a:ea typeface="Cambria Math" panose="02040503050406030204" pitchFamily="18" charset="0"/>
                                          </a:rPr>
                                          <m:t>𝑣</m:t>
                                        </m:r>
                                        <m:r>
                                          <a:rPr lang="en-US" altLang="ja-JP" sz="1900" i="1">
                                            <a:latin typeface="Cambria Math" panose="02040503050406030204" pitchFamily="18" charset="0"/>
                                            <a:ea typeface="Cambria Math" panose="02040503050406030204" pitchFamily="18" charset="0"/>
                                          </a:rPr>
                                          <m:t>,</m:t>
                                        </m:r>
                                        <m:r>
                                          <a:rPr lang="en-US" altLang="ja-JP" sz="1900" i="1">
                                            <a:latin typeface="Cambria Math" panose="02040503050406030204" pitchFamily="18" charset="0"/>
                                            <a:ea typeface="Cambria Math" panose="02040503050406030204" pitchFamily="18" charset="0"/>
                                          </a:rPr>
                                          <m:t>h</m:t>
                                        </m:r>
                                      </m:e>
                                      <m:e>
                                        <m:r>
                                          <a:rPr lang="ja-JP" altLang="en-US" sz="1900" i="1">
                                            <a:latin typeface="Cambria Math" panose="02040503050406030204" pitchFamily="18" charset="0"/>
                                            <a:ea typeface="Cambria Math" panose="02040503050406030204" pitchFamily="18" charset="0"/>
                                          </a:rPr>
                                          <m:t>𝜃</m:t>
                                        </m:r>
                                      </m:e>
                                    </m:d>
                                  </m:e>
                                </m:d>
                              </m:e>
                            </m:func>
                          </m:num>
                          <m:den>
                            <m:nary>
                              <m:naryPr>
                                <m:chr m:val="∑"/>
                                <m:limLoc m:val="subSup"/>
                                <m:supHide m:val="on"/>
                                <m:ctrlPr>
                                  <a:rPr lang="en-US" altLang="ja-JP" sz="1900" i="1">
                                    <a:latin typeface="Cambria Math" panose="02040503050406030204" pitchFamily="18" charset="0"/>
                                    <a:ea typeface="Cambria Math" panose="02040503050406030204" pitchFamily="18" charset="0"/>
                                  </a:rPr>
                                </m:ctrlPr>
                              </m:naryPr>
                              <m:sub>
                                <m:sSup>
                                  <m:sSupPr>
                                    <m:ctrlPr>
                                      <a:rPr lang="en-US" altLang="ja-JP" sz="1900" b="0" i="1" smtClean="0">
                                        <a:latin typeface="Cambria Math" panose="02040503050406030204" pitchFamily="18" charset="0"/>
                                        <a:ea typeface="Cambria Math" panose="02040503050406030204" pitchFamily="18" charset="0"/>
                                      </a:rPr>
                                    </m:ctrlPr>
                                  </m:sSupPr>
                                  <m:e>
                                    <m:r>
                                      <m:rPr>
                                        <m:brk m:alnAt="1"/>
                                      </m:rPr>
                                      <a:rPr lang="en-US" altLang="ja-JP" sz="1900" b="0" i="1" smtClean="0">
                                        <a:latin typeface="Cambria Math" panose="02040503050406030204" pitchFamily="18" charset="0"/>
                                        <a:ea typeface="Cambria Math" panose="02040503050406030204" pitchFamily="18" charset="0"/>
                                      </a:rPr>
                                      <m:t>𝑣</m:t>
                                    </m:r>
                                  </m:e>
                                  <m:sup>
                                    <m:r>
                                      <a:rPr lang="en-US" altLang="ja-JP" sz="1900" b="0" i="1" smtClean="0">
                                        <a:latin typeface="Cambria Math" panose="02040503050406030204" pitchFamily="18" charset="0"/>
                                        <a:ea typeface="Cambria Math" panose="02040503050406030204" pitchFamily="18" charset="0"/>
                                      </a:rPr>
                                      <m:t>′</m:t>
                                    </m:r>
                                  </m:sup>
                                </m:sSup>
                                <m:r>
                                  <m:rPr>
                                    <m:brk m:alnAt="1"/>
                                  </m:rPr>
                                  <a:rPr lang="en-US" altLang="ja-JP" sz="1900" b="0" i="1" smtClean="0">
                                    <a:latin typeface="Cambria Math" panose="02040503050406030204" pitchFamily="18" charset="0"/>
                                    <a:ea typeface="Cambria Math" panose="02040503050406030204" pitchFamily="18" charset="0"/>
                                  </a:rPr>
                                  <m:t>,</m:t>
                                </m:r>
                                <m:sSup>
                                  <m:sSupPr>
                                    <m:ctrlPr>
                                      <a:rPr lang="en-US" altLang="ja-JP" sz="1900" i="1">
                                        <a:latin typeface="Cambria Math" panose="02040503050406030204" pitchFamily="18" charset="0"/>
                                        <a:ea typeface="Cambria Math" panose="02040503050406030204" pitchFamily="18" charset="0"/>
                                      </a:rPr>
                                    </m:ctrlPr>
                                  </m:sSupPr>
                                  <m:e>
                                    <m:r>
                                      <m:rPr>
                                        <m:brk m:alnAt="9"/>
                                      </m:rPr>
                                      <a:rPr lang="en-US" altLang="ja-JP" sz="1900" i="1">
                                        <a:latin typeface="Cambria Math" panose="02040503050406030204" pitchFamily="18" charset="0"/>
                                        <a:ea typeface="Cambria Math" panose="02040503050406030204" pitchFamily="18" charset="0"/>
                                      </a:rPr>
                                      <m:t>h</m:t>
                                    </m:r>
                                  </m:e>
                                  <m:sup>
                                    <m:r>
                                      <a:rPr lang="en-US" altLang="ja-JP" sz="1900" i="1">
                                        <a:latin typeface="Cambria Math" panose="02040503050406030204" pitchFamily="18" charset="0"/>
                                        <a:ea typeface="Cambria Math" panose="02040503050406030204" pitchFamily="18" charset="0"/>
                                      </a:rPr>
                                      <m:t>′</m:t>
                                    </m:r>
                                  </m:sup>
                                </m:sSup>
                              </m:sub>
                              <m:sup/>
                              <m:e>
                                <m:func>
                                  <m:funcPr>
                                    <m:ctrlPr>
                                      <a:rPr lang="en-US" altLang="ja-JP" sz="1900" i="1">
                                        <a:latin typeface="Cambria Math" panose="02040503050406030204" pitchFamily="18" charset="0"/>
                                        <a:ea typeface="Cambria Math" panose="02040503050406030204" pitchFamily="18" charset="0"/>
                                      </a:rPr>
                                    </m:ctrlPr>
                                  </m:funcPr>
                                  <m:fName>
                                    <m:r>
                                      <m:rPr>
                                        <m:sty m:val="p"/>
                                      </m:rPr>
                                      <a:rPr lang="en-US" altLang="ja-JP" sz="1900">
                                        <a:latin typeface="Cambria Math" panose="02040503050406030204" pitchFamily="18" charset="0"/>
                                        <a:ea typeface="Cambria Math" panose="02040503050406030204" pitchFamily="18" charset="0"/>
                                      </a:rPr>
                                      <m:t>exp</m:t>
                                    </m:r>
                                  </m:fName>
                                  <m:e>
                                    <m:d>
                                      <m:dPr>
                                        <m:ctrlPr>
                                          <a:rPr lang="en-US" altLang="ja-JP" sz="1900" i="1">
                                            <a:latin typeface="Cambria Math" panose="02040503050406030204" pitchFamily="18" charset="0"/>
                                            <a:ea typeface="Cambria Math" panose="02040503050406030204" pitchFamily="18" charset="0"/>
                                          </a:rPr>
                                        </m:ctrlPr>
                                      </m:dPr>
                                      <m:e>
                                        <m:r>
                                          <a:rPr lang="en-US" altLang="ja-JP" sz="1900" i="1">
                                            <a:latin typeface="Cambria Math" panose="02040503050406030204" pitchFamily="18" charset="0"/>
                                            <a:ea typeface="Cambria Math" panose="02040503050406030204" pitchFamily="18" charset="0"/>
                                          </a:rPr>
                                          <m:t>−</m:t>
                                        </m:r>
                                        <m:r>
                                          <m:rPr>
                                            <m:sty m:val="p"/>
                                          </m:rPr>
                                          <a:rPr lang="el-GR" altLang="ja-JP" sz="1900">
                                            <a:latin typeface="Cambria Math" panose="02040503050406030204" pitchFamily="18" charset="0"/>
                                            <a:ea typeface="Cambria Math" panose="02040503050406030204" pitchFamily="18" charset="0"/>
                                          </a:rPr>
                                          <m:t>Φ</m:t>
                                        </m:r>
                                        <m:d>
                                          <m:dPr>
                                            <m:ctrlPr>
                                              <a:rPr lang="en-US" altLang="ja-JP" sz="1900" i="1">
                                                <a:latin typeface="Cambria Math" panose="02040503050406030204" pitchFamily="18" charset="0"/>
                                                <a:ea typeface="Cambria Math" panose="02040503050406030204" pitchFamily="18" charset="0"/>
                                              </a:rPr>
                                            </m:ctrlPr>
                                          </m:dPr>
                                          <m:e>
                                            <m:r>
                                              <a:rPr lang="en-US" altLang="ja-JP" sz="1900" i="1">
                                                <a:latin typeface="Cambria Math" panose="02040503050406030204" pitchFamily="18" charset="0"/>
                                                <a:ea typeface="Cambria Math" panose="02040503050406030204" pitchFamily="18" charset="0"/>
                                              </a:rPr>
                                              <m:t>𝑣</m:t>
                                            </m:r>
                                            <m:r>
                                              <a:rPr lang="en-US" altLang="ja-JP" sz="1900" b="0" i="1" smtClean="0">
                                                <a:latin typeface="Cambria Math" panose="02040503050406030204" pitchFamily="18" charset="0"/>
                                                <a:ea typeface="Cambria Math" panose="02040503050406030204" pitchFamily="18" charset="0"/>
                                              </a:rPr>
                                              <m:t>′</m:t>
                                            </m:r>
                                            <m:r>
                                              <a:rPr lang="en-US" altLang="ja-JP" sz="1900" i="1">
                                                <a:latin typeface="Cambria Math" panose="02040503050406030204" pitchFamily="18" charset="0"/>
                                                <a:ea typeface="Cambria Math" panose="02040503050406030204" pitchFamily="18" charset="0"/>
                                              </a:rPr>
                                              <m:t>,</m:t>
                                            </m:r>
                                            <m:sSup>
                                              <m:sSupPr>
                                                <m:ctrlPr>
                                                  <a:rPr lang="en-US" altLang="ja-JP" sz="1900" i="1">
                                                    <a:latin typeface="Cambria Math" panose="02040503050406030204" pitchFamily="18" charset="0"/>
                                                    <a:ea typeface="Cambria Math" panose="02040503050406030204" pitchFamily="18" charset="0"/>
                                                  </a:rPr>
                                                </m:ctrlPr>
                                              </m:sSupPr>
                                              <m:e>
                                                <m:r>
                                                  <a:rPr lang="en-US" altLang="ja-JP" sz="1900" i="1">
                                                    <a:latin typeface="Cambria Math" panose="02040503050406030204" pitchFamily="18" charset="0"/>
                                                    <a:ea typeface="Cambria Math" panose="02040503050406030204" pitchFamily="18" charset="0"/>
                                                  </a:rPr>
                                                  <m:t>h</m:t>
                                                </m:r>
                                              </m:e>
                                              <m:sup>
                                                <m:r>
                                                  <a:rPr lang="en-US" altLang="ja-JP" sz="1900" i="1">
                                                    <a:latin typeface="Cambria Math" panose="02040503050406030204" pitchFamily="18" charset="0"/>
                                                    <a:ea typeface="Cambria Math" panose="02040503050406030204" pitchFamily="18" charset="0"/>
                                                  </a:rPr>
                                                  <m:t>′</m:t>
                                                </m:r>
                                              </m:sup>
                                            </m:sSup>
                                          </m:e>
                                          <m:e>
                                            <m:r>
                                              <a:rPr lang="ja-JP" altLang="en-US" sz="1900" i="1">
                                                <a:latin typeface="Cambria Math" panose="02040503050406030204" pitchFamily="18" charset="0"/>
                                                <a:ea typeface="Cambria Math" panose="02040503050406030204" pitchFamily="18" charset="0"/>
                                              </a:rPr>
                                              <m:t>𝜃</m:t>
                                            </m:r>
                                          </m:e>
                                        </m:d>
                                      </m:e>
                                    </m:d>
                                  </m:e>
                                </m:func>
                              </m:e>
                            </m:nary>
                          </m:den>
                        </m:f>
                        <m:f>
                          <m:fPr>
                            <m:ctrlPr>
                              <a:rPr lang="en-US" altLang="ja-JP" sz="1900" i="1">
                                <a:latin typeface="Cambria Math" panose="02040503050406030204" pitchFamily="18" charset="0"/>
                                <a:ea typeface="Cambria Math" panose="02040503050406030204" pitchFamily="18" charset="0"/>
                              </a:rPr>
                            </m:ctrlPr>
                          </m:fPr>
                          <m:num>
                            <m:r>
                              <a:rPr lang="ja-JP" altLang="en-US" sz="1900" i="1">
                                <a:latin typeface="Cambria Math" panose="02040503050406030204" pitchFamily="18" charset="0"/>
                                <a:ea typeface="Cambria Math" panose="02040503050406030204" pitchFamily="18" charset="0"/>
                              </a:rPr>
                              <m:t>𝜕</m:t>
                            </m:r>
                            <m:r>
                              <m:rPr>
                                <m:sty m:val="p"/>
                              </m:rPr>
                              <a:rPr lang="el-GR" altLang="ja-JP" sz="1900">
                                <a:latin typeface="Cambria Math" panose="02040503050406030204" pitchFamily="18" charset="0"/>
                                <a:ea typeface="Cambria Math" panose="02040503050406030204" pitchFamily="18" charset="0"/>
                              </a:rPr>
                              <m:t>Φ</m:t>
                            </m:r>
                            <m:d>
                              <m:dPr>
                                <m:ctrlPr>
                                  <a:rPr lang="en-US" altLang="ja-JP" sz="1900" i="1">
                                    <a:latin typeface="Cambria Math" panose="02040503050406030204" pitchFamily="18" charset="0"/>
                                    <a:ea typeface="Cambria Math" panose="02040503050406030204" pitchFamily="18" charset="0"/>
                                  </a:rPr>
                                </m:ctrlPr>
                              </m:dPr>
                              <m:e>
                                <m:r>
                                  <a:rPr lang="en-US" altLang="ja-JP" sz="1900" i="1">
                                    <a:latin typeface="Cambria Math" panose="02040503050406030204" pitchFamily="18" charset="0"/>
                                    <a:ea typeface="Cambria Math" panose="02040503050406030204" pitchFamily="18" charset="0"/>
                                  </a:rPr>
                                  <m:t>𝑣</m:t>
                                </m:r>
                                <m:r>
                                  <a:rPr lang="en-US" altLang="ja-JP" sz="1900" i="1">
                                    <a:latin typeface="Cambria Math" panose="02040503050406030204" pitchFamily="18" charset="0"/>
                                    <a:ea typeface="Cambria Math" panose="02040503050406030204" pitchFamily="18" charset="0"/>
                                  </a:rPr>
                                  <m:t>,</m:t>
                                </m:r>
                                <m:r>
                                  <a:rPr lang="en-US" altLang="ja-JP" sz="1900" i="1">
                                    <a:latin typeface="Cambria Math" panose="02040503050406030204" pitchFamily="18" charset="0"/>
                                    <a:ea typeface="Cambria Math" panose="02040503050406030204" pitchFamily="18" charset="0"/>
                                  </a:rPr>
                                  <m:t>h</m:t>
                                </m:r>
                              </m:e>
                              <m:e>
                                <m:r>
                                  <a:rPr lang="ja-JP" altLang="en-US" sz="1900" i="1">
                                    <a:latin typeface="Cambria Math" panose="02040503050406030204" pitchFamily="18" charset="0"/>
                                    <a:ea typeface="Cambria Math" panose="02040503050406030204" pitchFamily="18" charset="0"/>
                                  </a:rPr>
                                  <m:t>𝜃</m:t>
                                </m:r>
                              </m:e>
                            </m:d>
                          </m:num>
                          <m:den>
                            <m:r>
                              <a:rPr lang="ja-JP" altLang="en-US" sz="1900" i="1">
                                <a:latin typeface="Cambria Math" panose="02040503050406030204" pitchFamily="18" charset="0"/>
                                <a:ea typeface="Cambria Math" panose="02040503050406030204" pitchFamily="18" charset="0"/>
                              </a:rPr>
                              <m:t>𝜕𝜃</m:t>
                            </m:r>
                          </m:den>
                        </m:f>
                      </m:e>
                    </m:nary>
                  </m:oMath>
                </a14:m>
                <a:r>
                  <a:rPr lang="ja-JP" altLang="en-US" sz="1900" dirty="0"/>
                  <a:t>　</a:t>
                </a:r>
              </a:p>
              <a:p>
                <a:pPr marL="0" indent="0">
                  <a:lnSpc>
                    <a:spcPct val="100000"/>
                  </a:lnSpc>
                  <a:buNone/>
                </a:pPr>
                <a:endParaRPr kumimoji="1" lang="en-US" altLang="ja-JP" sz="100" b="0" i="1" dirty="0">
                  <a:latin typeface="Cambria Math" panose="02040503050406030204" pitchFamily="18" charset="0"/>
                  <a:ea typeface="Cambria Math" panose="02040503050406030204" pitchFamily="18" charset="0"/>
                </a:endParaRPr>
              </a:p>
              <a:p>
                <a:pPr marL="0" indent="0">
                  <a:buNone/>
                </a:pPr>
                <a14:m>
                  <m:oMath xmlns:m="http://schemas.openxmlformats.org/officeDocument/2006/math">
                    <m:r>
                      <a:rPr kumimoji="1" lang="en-US" altLang="ja-JP" sz="1900" b="0" i="1" smtClean="0">
                        <a:latin typeface="Cambria Math" panose="02040503050406030204" pitchFamily="18" charset="0"/>
                        <a:ea typeface="Cambria Math" panose="02040503050406030204" pitchFamily="18" charset="0"/>
                      </a:rPr>
                      <m:t>=−</m:t>
                    </m:r>
                    <m:sSub>
                      <m:sSubPr>
                        <m:ctrlPr>
                          <a:rPr kumimoji="1" lang="en-US" altLang="ja-JP" sz="1900" b="0" i="1" smtClean="0">
                            <a:latin typeface="Cambria Math" panose="02040503050406030204" pitchFamily="18" charset="0"/>
                            <a:ea typeface="Cambria Math" panose="02040503050406030204" pitchFamily="18" charset="0"/>
                          </a:rPr>
                        </m:ctrlPr>
                      </m:sSubPr>
                      <m:e>
                        <m:r>
                          <a:rPr kumimoji="1" lang="en-US" altLang="ja-JP" sz="1900" b="0" i="1" smtClean="0">
                            <a:latin typeface="Cambria Math" panose="02040503050406030204" pitchFamily="18" charset="0"/>
                            <a:ea typeface="Cambria Math" panose="02040503050406030204" pitchFamily="18" charset="0"/>
                          </a:rPr>
                          <m:t>𝐸</m:t>
                        </m:r>
                      </m:e>
                      <m:sub>
                        <m:r>
                          <a:rPr kumimoji="1" lang="en-US" altLang="ja-JP" sz="1900" b="0" i="1" smtClean="0">
                            <a:solidFill>
                              <a:srgbClr val="FF0000"/>
                            </a:solidFill>
                            <a:latin typeface="Cambria Math" panose="02040503050406030204" pitchFamily="18" charset="0"/>
                            <a:ea typeface="Cambria Math" panose="02040503050406030204" pitchFamily="18" charset="0"/>
                          </a:rPr>
                          <m:t>𝑝</m:t>
                        </m:r>
                        <m:r>
                          <a:rPr kumimoji="1" lang="en-US" altLang="ja-JP" sz="1900" b="0" i="1" smtClean="0">
                            <a:solidFill>
                              <a:srgbClr val="FF0000"/>
                            </a:solidFill>
                            <a:latin typeface="Cambria Math" panose="02040503050406030204" pitchFamily="18" charset="0"/>
                            <a:ea typeface="Cambria Math" panose="02040503050406030204" pitchFamily="18" charset="0"/>
                          </a:rPr>
                          <m:t>(</m:t>
                        </m:r>
                        <m:r>
                          <a:rPr kumimoji="1" lang="en-US" altLang="ja-JP" sz="1900" b="0" i="1" smtClean="0">
                            <a:solidFill>
                              <a:srgbClr val="FF0000"/>
                            </a:solidFill>
                            <a:latin typeface="Cambria Math" panose="02040503050406030204" pitchFamily="18" charset="0"/>
                            <a:ea typeface="Cambria Math" panose="02040503050406030204" pitchFamily="18" charset="0"/>
                          </a:rPr>
                          <m:t>h</m:t>
                        </m:r>
                        <m:r>
                          <a:rPr kumimoji="1" lang="en-US" altLang="ja-JP" sz="1900" b="0" i="1" smtClean="0">
                            <a:solidFill>
                              <a:srgbClr val="FF0000"/>
                            </a:solidFill>
                            <a:latin typeface="Cambria Math" panose="02040503050406030204" pitchFamily="18" charset="0"/>
                            <a:ea typeface="Cambria Math" panose="02040503050406030204" pitchFamily="18" charset="0"/>
                          </a:rPr>
                          <m:t>|</m:t>
                        </m:r>
                        <m:r>
                          <a:rPr kumimoji="1" lang="en-US" altLang="ja-JP" sz="1900" b="0" i="1" smtClean="0">
                            <a:solidFill>
                              <a:srgbClr val="FF0000"/>
                            </a:solidFill>
                            <a:latin typeface="Cambria Math" panose="02040503050406030204" pitchFamily="18" charset="0"/>
                            <a:ea typeface="Cambria Math" panose="02040503050406030204" pitchFamily="18" charset="0"/>
                          </a:rPr>
                          <m:t>𝑣</m:t>
                        </m:r>
                        <m:r>
                          <a:rPr kumimoji="1" lang="en-US" altLang="ja-JP" sz="1900" b="0" i="1" smtClean="0">
                            <a:solidFill>
                              <a:srgbClr val="FF0000"/>
                            </a:solidFill>
                            <a:latin typeface="Cambria Math" panose="02040503050406030204" pitchFamily="18" charset="0"/>
                            <a:ea typeface="Cambria Math" panose="02040503050406030204" pitchFamily="18" charset="0"/>
                          </a:rPr>
                          <m:t>,</m:t>
                        </m:r>
                        <m:r>
                          <a:rPr kumimoji="1" lang="ja-JP" altLang="en-US" sz="1900" b="0" i="1" smtClean="0">
                            <a:solidFill>
                              <a:srgbClr val="FF0000"/>
                            </a:solidFill>
                            <a:latin typeface="Cambria Math" panose="02040503050406030204" pitchFamily="18" charset="0"/>
                            <a:ea typeface="Cambria Math" panose="02040503050406030204" pitchFamily="18" charset="0"/>
                          </a:rPr>
                          <m:t>𝜃</m:t>
                        </m:r>
                        <m:r>
                          <a:rPr kumimoji="1" lang="en-US" altLang="ja-JP" sz="1900" b="0" i="1" smtClean="0">
                            <a:solidFill>
                              <a:srgbClr val="FF0000"/>
                            </a:solidFill>
                            <a:latin typeface="Cambria Math" panose="02040503050406030204" pitchFamily="18" charset="0"/>
                            <a:ea typeface="Cambria Math" panose="02040503050406030204" pitchFamily="18" charset="0"/>
                          </a:rPr>
                          <m:t>)</m:t>
                        </m:r>
                        <m:r>
                          <a:rPr kumimoji="1" lang="en-US" altLang="ja-JP" sz="1900" b="0" i="1" smtClean="0">
                            <a:latin typeface="Cambria Math" panose="02040503050406030204" pitchFamily="18" charset="0"/>
                            <a:ea typeface="Cambria Math" panose="02040503050406030204" pitchFamily="18" charset="0"/>
                          </a:rPr>
                          <m:t>𝑞</m:t>
                        </m:r>
                        <m:d>
                          <m:dPr>
                            <m:ctrlPr>
                              <a:rPr kumimoji="1" lang="en-US" altLang="ja-JP" sz="1900" b="0" i="1" smtClean="0">
                                <a:latin typeface="Cambria Math" panose="02040503050406030204" pitchFamily="18" charset="0"/>
                                <a:ea typeface="Cambria Math" panose="02040503050406030204" pitchFamily="18" charset="0"/>
                              </a:rPr>
                            </m:ctrlPr>
                          </m:dPr>
                          <m:e>
                            <m:r>
                              <a:rPr kumimoji="1" lang="en-US" altLang="ja-JP" sz="1900" b="0" i="1" smtClean="0">
                                <a:latin typeface="Cambria Math" panose="02040503050406030204" pitchFamily="18" charset="0"/>
                                <a:ea typeface="Cambria Math" panose="02040503050406030204" pitchFamily="18" charset="0"/>
                              </a:rPr>
                              <m:t>𝑣</m:t>
                            </m:r>
                          </m:e>
                        </m:d>
                      </m:sub>
                    </m:sSub>
                    <m:d>
                      <m:dPr>
                        <m:begChr m:val="["/>
                        <m:endChr m:val="]"/>
                        <m:ctrlPr>
                          <a:rPr kumimoji="1" lang="en-US" altLang="ja-JP" sz="1900" b="0" i="1" smtClean="0">
                            <a:latin typeface="Cambria Math" panose="02040503050406030204" pitchFamily="18" charset="0"/>
                            <a:ea typeface="Cambria Math" panose="02040503050406030204" pitchFamily="18" charset="0"/>
                          </a:rPr>
                        </m:ctrlPr>
                      </m:dPr>
                      <m:e>
                        <m:f>
                          <m:fPr>
                            <m:ctrlPr>
                              <a:rPr kumimoji="1" lang="en-US" altLang="ja-JP" sz="1900" b="0" i="1" smtClean="0">
                                <a:latin typeface="Cambria Math" panose="02040503050406030204" pitchFamily="18" charset="0"/>
                                <a:ea typeface="Cambria Math" panose="02040503050406030204" pitchFamily="18" charset="0"/>
                              </a:rPr>
                            </m:ctrlPr>
                          </m:fPr>
                          <m:num>
                            <m:r>
                              <a:rPr lang="ja-JP" altLang="en-US" sz="1900" i="1">
                                <a:latin typeface="Cambria Math" panose="02040503050406030204" pitchFamily="18" charset="0"/>
                                <a:ea typeface="Cambria Math" panose="02040503050406030204" pitchFamily="18" charset="0"/>
                              </a:rPr>
                              <m:t>𝜕</m:t>
                            </m:r>
                            <m:r>
                              <m:rPr>
                                <m:sty m:val="p"/>
                              </m:rPr>
                              <a:rPr lang="el-GR" altLang="ja-JP" sz="1900" i="0" smtClean="0">
                                <a:latin typeface="Cambria Math" panose="02040503050406030204" pitchFamily="18" charset="0"/>
                                <a:ea typeface="Cambria Math" panose="02040503050406030204" pitchFamily="18" charset="0"/>
                              </a:rPr>
                              <m:t>Φ</m:t>
                            </m:r>
                            <m:d>
                              <m:dPr>
                                <m:ctrlPr>
                                  <a:rPr lang="en-US" altLang="ja-JP" sz="1900" b="0" i="1" smtClean="0">
                                    <a:latin typeface="Cambria Math" panose="02040503050406030204" pitchFamily="18" charset="0"/>
                                    <a:ea typeface="Cambria Math" panose="02040503050406030204" pitchFamily="18" charset="0"/>
                                  </a:rPr>
                                </m:ctrlPr>
                              </m:dPr>
                              <m:e>
                                <m:r>
                                  <a:rPr lang="en-US" altLang="ja-JP" sz="1900" b="0" i="1" smtClean="0">
                                    <a:latin typeface="Cambria Math" panose="02040503050406030204" pitchFamily="18" charset="0"/>
                                    <a:ea typeface="Cambria Math" panose="02040503050406030204" pitchFamily="18" charset="0"/>
                                  </a:rPr>
                                  <m:t>𝑣</m:t>
                                </m:r>
                                <m:r>
                                  <a:rPr lang="en-US" altLang="ja-JP" sz="1900" b="0" i="1" smtClean="0">
                                    <a:latin typeface="Cambria Math" panose="02040503050406030204" pitchFamily="18" charset="0"/>
                                    <a:ea typeface="Cambria Math" panose="02040503050406030204" pitchFamily="18" charset="0"/>
                                  </a:rPr>
                                  <m:t>,</m:t>
                                </m:r>
                                <m:r>
                                  <a:rPr lang="en-US" altLang="ja-JP" sz="1900" b="0" i="1" smtClean="0">
                                    <a:latin typeface="Cambria Math" panose="02040503050406030204" pitchFamily="18" charset="0"/>
                                    <a:ea typeface="Cambria Math" panose="02040503050406030204" pitchFamily="18" charset="0"/>
                                  </a:rPr>
                                  <m:t>h</m:t>
                                </m:r>
                              </m:e>
                              <m:e>
                                <m:r>
                                  <a:rPr lang="ja-JP" altLang="en-US" sz="1900" b="0" i="1" smtClean="0">
                                    <a:latin typeface="Cambria Math" panose="02040503050406030204" pitchFamily="18" charset="0"/>
                                    <a:ea typeface="Cambria Math" panose="02040503050406030204" pitchFamily="18" charset="0"/>
                                  </a:rPr>
                                  <m:t>𝜃</m:t>
                                </m:r>
                              </m:e>
                            </m:d>
                          </m:num>
                          <m:den>
                            <m:r>
                              <a:rPr lang="ja-JP" altLang="en-US" sz="1900" i="1">
                                <a:latin typeface="Cambria Math" panose="02040503050406030204" pitchFamily="18" charset="0"/>
                                <a:ea typeface="Cambria Math" panose="02040503050406030204" pitchFamily="18" charset="0"/>
                              </a:rPr>
                              <m:t>𝜕𝜃</m:t>
                            </m:r>
                          </m:den>
                        </m:f>
                      </m:e>
                    </m:d>
                    <m:r>
                      <a:rPr lang="en-US" altLang="ja-JP" sz="1900" b="0" i="0" smtClean="0">
                        <a:latin typeface="Cambria Math" panose="02040503050406030204" pitchFamily="18" charset="0"/>
                        <a:ea typeface="Cambria Math" panose="02040503050406030204" pitchFamily="18" charset="0"/>
                      </a:rPr>
                      <m:t>+</m:t>
                    </m:r>
                    <m:sSub>
                      <m:sSubPr>
                        <m:ctrlPr>
                          <a:rPr lang="en-US" altLang="ja-JP" sz="1900" i="1">
                            <a:latin typeface="Cambria Math" panose="02040503050406030204" pitchFamily="18" charset="0"/>
                            <a:ea typeface="Cambria Math" panose="02040503050406030204" pitchFamily="18" charset="0"/>
                          </a:rPr>
                        </m:ctrlPr>
                      </m:sSubPr>
                      <m:e>
                        <m:r>
                          <a:rPr lang="en-US" altLang="ja-JP" sz="1900" i="1">
                            <a:latin typeface="Cambria Math" panose="02040503050406030204" pitchFamily="18" charset="0"/>
                            <a:ea typeface="Cambria Math" panose="02040503050406030204" pitchFamily="18" charset="0"/>
                          </a:rPr>
                          <m:t>𝐸</m:t>
                        </m:r>
                      </m:e>
                      <m:sub>
                        <m:r>
                          <a:rPr lang="en-US" altLang="ja-JP" sz="1900" i="1">
                            <a:latin typeface="Cambria Math" panose="02040503050406030204" pitchFamily="18" charset="0"/>
                            <a:ea typeface="Cambria Math" panose="02040503050406030204" pitchFamily="18" charset="0"/>
                          </a:rPr>
                          <m:t>𝑝</m:t>
                        </m:r>
                        <m:r>
                          <a:rPr lang="en-US" altLang="ja-JP" sz="1900" i="1">
                            <a:latin typeface="Cambria Math" panose="02040503050406030204" pitchFamily="18" charset="0"/>
                            <a:ea typeface="Cambria Math" panose="02040503050406030204" pitchFamily="18" charset="0"/>
                          </a:rPr>
                          <m:t>(</m:t>
                        </m:r>
                        <m:r>
                          <a:rPr lang="en-US" altLang="ja-JP" sz="1900" i="1">
                            <a:latin typeface="Cambria Math" panose="02040503050406030204" pitchFamily="18" charset="0"/>
                            <a:ea typeface="Cambria Math" panose="02040503050406030204" pitchFamily="18" charset="0"/>
                          </a:rPr>
                          <m:t>𝑣</m:t>
                        </m:r>
                        <m:r>
                          <a:rPr lang="en-US" altLang="ja-JP" sz="1900" b="0" i="1" smtClean="0">
                            <a:latin typeface="Cambria Math" panose="02040503050406030204" pitchFamily="18" charset="0"/>
                            <a:ea typeface="Cambria Math" panose="02040503050406030204" pitchFamily="18" charset="0"/>
                          </a:rPr>
                          <m:t>,</m:t>
                        </m:r>
                        <m:r>
                          <a:rPr lang="en-US" altLang="ja-JP" sz="1900" b="0" i="1" smtClean="0">
                            <a:latin typeface="Cambria Math" panose="02040503050406030204" pitchFamily="18" charset="0"/>
                            <a:ea typeface="Cambria Math" panose="02040503050406030204" pitchFamily="18" charset="0"/>
                          </a:rPr>
                          <m:t>h</m:t>
                        </m:r>
                        <m:r>
                          <a:rPr lang="en-US" altLang="ja-JP" sz="1900" b="0" i="1" smtClean="0">
                            <a:latin typeface="Cambria Math" panose="02040503050406030204" pitchFamily="18" charset="0"/>
                            <a:ea typeface="Cambria Math" panose="02040503050406030204" pitchFamily="18" charset="0"/>
                          </a:rPr>
                          <m:t>|</m:t>
                        </m:r>
                        <m:r>
                          <a:rPr lang="ja-JP" altLang="en-US" sz="1900" i="1">
                            <a:latin typeface="Cambria Math" panose="02040503050406030204" pitchFamily="18" charset="0"/>
                            <a:ea typeface="Cambria Math" panose="02040503050406030204" pitchFamily="18" charset="0"/>
                          </a:rPr>
                          <m:t>𝜃</m:t>
                        </m:r>
                        <m:r>
                          <a:rPr lang="en-US" altLang="ja-JP" sz="1900" i="1">
                            <a:latin typeface="Cambria Math" panose="02040503050406030204" pitchFamily="18" charset="0"/>
                            <a:ea typeface="Cambria Math" panose="02040503050406030204" pitchFamily="18" charset="0"/>
                          </a:rPr>
                          <m:t>)</m:t>
                        </m:r>
                      </m:sub>
                    </m:sSub>
                    <m:d>
                      <m:dPr>
                        <m:begChr m:val="["/>
                        <m:endChr m:val="]"/>
                        <m:ctrlPr>
                          <a:rPr lang="en-US" altLang="ja-JP" sz="1900" i="1">
                            <a:latin typeface="Cambria Math" panose="02040503050406030204" pitchFamily="18" charset="0"/>
                            <a:ea typeface="Cambria Math" panose="02040503050406030204" pitchFamily="18" charset="0"/>
                          </a:rPr>
                        </m:ctrlPr>
                      </m:dPr>
                      <m:e>
                        <m:f>
                          <m:fPr>
                            <m:ctrlPr>
                              <a:rPr lang="en-US" altLang="ja-JP" sz="1900" i="1">
                                <a:latin typeface="Cambria Math" panose="02040503050406030204" pitchFamily="18" charset="0"/>
                                <a:ea typeface="Cambria Math" panose="02040503050406030204" pitchFamily="18" charset="0"/>
                              </a:rPr>
                            </m:ctrlPr>
                          </m:fPr>
                          <m:num>
                            <m:r>
                              <a:rPr lang="ja-JP" altLang="en-US" sz="1900" i="1">
                                <a:latin typeface="Cambria Math" panose="02040503050406030204" pitchFamily="18" charset="0"/>
                                <a:ea typeface="Cambria Math" panose="02040503050406030204" pitchFamily="18" charset="0"/>
                              </a:rPr>
                              <m:t>𝜕</m:t>
                            </m:r>
                            <m:r>
                              <m:rPr>
                                <m:sty m:val="p"/>
                              </m:rPr>
                              <a:rPr lang="el-GR" altLang="ja-JP" sz="1900">
                                <a:latin typeface="Cambria Math" panose="02040503050406030204" pitchFamily="18" charset="0"/>
                                <a:ea typeface="Cambria Math" panose="02040503050406030204" pitchFamily="18" charset="0"/>
                              </a:rPr>
                              <m:t>Φ</m:t>
                            </m:r>
                            <m:d>
                              <m:dPr>
                                <m:ctrlPr>
                                  <a:rPr lang="en-US" altLang="ja-JP" sz="1900" i="1">
                                    <a:latin typeface="Cambria Math" panose="02040503050406030204" pitchFamily="18" charset="0"/>
                                    <a:ea typeface="Cambria Math" panose="02040503050406030204" pitchFamily="18" charset="0"/>
                                  </a:rPr>
                                </m:ctrlPr>
                              </m:dPr>
                              <m:e>
                                <m:r>
                                  <a:rPr lang="en-US" altLang="ja-JP" sz="1900" i="1">
                                    <a:latin typeface="Cambria Math" panose="02040503050406030204" pitchFamily="18" charset="0"/>
                                    <a:ea typeface="Cambria Math" panose="02040503050406030204" pitchFamily="18" charset="0"/>
                                  </a:rPr>
                                  <m:t>𝑣</m:t>
                                </m:r>
                                <m:r>
                                  <a:rPr lang="en-US" altLang="ja-JP" sz="1900" i="1">
                                    <a:latin typeface="Cambria Math" panose="02040503050406030204" pitchFamily="18" charset="0"/>
                                    <a:ea typeface="Cambria Math" panose="02040503050406030204" pitchFamily="18" charset="0"/>
                                  </a:rPr>
                                  <m:t>,</m:t>
                                </m:r>
                                <m:r>
                                  <a:rPr lang="en-US" altLang="ja-JP" sz="1900" i="1">
                                    <a:latin typeface="Cambria Math" panose="02040503050406030204" pitchFamily="18" charset="0"/>
                                    <a:ea typeface="Cambria Math" panose="02040503050406030204" pitchFamily="18" charset="0"/>
                                  </a:rPr>
                                  <m:t>h</m:t>
                                </m:r>
                              </m:e>
                              <m:e>
                                <m:r>
                                  <a:rPr lang="ja-JP" altLang="en-US" sz="1900" i="1">
                                    <a:latin typeface="Cambria Math" panose="02040503050406030204" pitchFamily="18" charset="0"/>
                                    <a:ea typeface="Cambria Math" panose="02040503050406030204" pitchFamily="18" charset="0"/>
                                  </a:rPr>
                                  <m:t>𝜃</m:t>
                                </m:r>
                              </m:e>
                            </m:d>
                          </m:num>
                          <m:den>
                            <m:r>
                              <a:rPr lang="ja-JP" altLang="en-US" sz="1900" i="1">
                                <a:latin typeface="Cambria Math" panose="02040503050406030204" pitchFamily="18" charset="0"/>
                                <a:ea typeface="Cambria Math" panose="02040503050406030204" pitchFamily="18" charset="0"/>
                              </a:rPr>
                              <m:t>𝜕𝜃</m:t>
                            </m:r>
                          </m:den>
                        </m:f>
                      </m:e>
                    </m:d>
                  </m:oMath>
                </a14:m>
                <a:r>
                  <a:rPr kumimoji="1" lang="ja-JP" altLang="en-US" sz="1900" dirty="0"/>
                  <a:t> </a:t>
                </a:r>
                <a:endParaRPr kumimoji="1" lang="en-US" altLang="ja-JP" sz="1900" dirty="0"/>
              </a:p>
              <a:p>
                <a:r>
                  <a:rPr kumimoji="1" lang="en-US" altLang="ja-JP" sz="1900" dirty="0"/>
                  <a:t>EFH</a:t>
                </a:r>
                <a:r>
                  <a:rPr lang="ja-JP" altLang="en-US" sz="1900" dirty="0"/>
                  <a:t>の</a:t>
                </a:r>
                <a14:m>
                  <m:oMath xmlns:m="http://schemas.openxmlformats.org/officeDocument/2006/math">
                    <m:sSub>
                      <m:sSubPr>
                        <m:ctrlPr>
                          <a:rPr lang="en-US" altLang="ja-JP" sz="1900" i="1" smtClean="0">
                            <a:latin typeface="Cambria Math" panose="02040503050406030204" pitchFamily="18" charset="0"/>
                          </a:rPr>
                        </m:ctrlPr>
                      </m:sSubPr>
                      <m:e>
                        <m:r>
                          <a:rPr lang="en-US" altLang="ja-JP" sz="1900" b="0" i="1" smtClean="0">
                            <a:latin typeface="Cambria Math" panose="02040503050406030204" pitchFamily="18" charset="0"/>
                          </a:rPr>
                          <m:t>𝑤</m:t>
                        </m:r>
                      </m:e>
                      <m:sub>
                        <m:r>
                          <a:rPr lang="en-US" altLang="ja-JP" sz="1900" b="0" i="1" smtClean="0">
                            <a:latin typeface="Cambria Math" panose="02040503050406030204" pitchFamily="18" charset="0"/>
                          </a:rPr>
                          <m:t>𝑖𝑗</m:t>
                        </m:r>
                      </m:sub>
                    </m:sSub>
                  </m:oMath>
                </a14:m>
                <a:r>
                  <a:rPr kumimoji="1" lang="ja-JP" altLang="en-US" sz="1900" dirty="0"/>
                  <a:t>に関する導関数がこれで定義できる</a:t>
                </a:r>
                <a:endParaRPr kumimoji="1" lang="en-US" altLang="ja-JP" sz="1900" dirty="0"/>
              </a:p>
              <a:p>
                <a:pPr marL="0" indent="0">
                  <a:buNone/>
                </a:pPr>
                <a:r>
                  <a:rPr lang="ja-JP" altLang="en-US" sz="1900" dirty="0"/>
                  <a:t>　</a:t>
                </a:r>
                <a14:m>
                  <m:oMath xmlns:m="http://schemas.openxmlformats.org/officeDocument/2006/math">
                    <m:f>
                      <m:fPr>
                        <m:ctrlPr>
                          <a:rPr kumimoji="1" lang="en-US" altLang="ja-JP" sz="1900" b="0" i="1" smtClean="0">
                            <a:latin typeface="Cambria Math" panose="02040503050406030204" pitchFamily="18" charset="0"/>
                            <a:ea typeface="Cambria Math" panose="02040503050406030204" pitchFamily="18" charset="0"/>
                          </a:rPr>
                        </m:ctrlPr>
                      </m:fPr>
                      <m:num>
                        <m:r>
                          <a:rPr kumimoji="1" lang="ja-JP" altLang="en-US" sz="1900" b="0" i="1" smtClean="0">
                            <a:latin typeface="Cambria Math" panose="02040503050406030204" pitchFamily="18" charset="0"/>
                            <a:ea typeface="Cambria Math" panose="02040503050406030204" pitchFamily="18" charset="0"/>
                          </a:rPr>
                          <m:t>𝜕</m:t>
                        </m:r>
                        <m:sSub>
                          <m:sSubPr>
                            <m:ctrlPr>
                              <a:rPr kumimoji="1" lang="en-US" altLang="ja-JP" sz="1900" b="0" i="1" smtClean="0">
                                <a:latin typeface="Cambria Math" panose="02040503050406030204" pitchFamily="18" charset="0"/>
                                <a:ea typeface="Cambria Math" panose="02040503050406030204" pitchFamily="18" charset="0"/>
                              </a:rPr>
                            </m:ctrlPr>
                          </m:sSubPr>
                          <m:e>
                            <m:r>
                              <a:rPr kumimoji="1" lang="en-US" altLang="ja-JP" sz="1900" b="0" i="1" smtClean="0">
                                <a:latin typeface="Cambria Math" panose="02040503050406030204" pitchFamily="18" charset="0"/>
                                <a:ea typeface="Cambria Math" panose="02040503050406030204" pitchFamily="18" charset="0"/>
                              </a:rPr>
                              <m:t>𝐸</m:t>
                            </m:r>
                          </m:e>
                          <m:sub>
                            <m:r>
                              <a:rPr kumimoji="1" lang="en-US" altLang="ja-JP" sz="1900" b="0" i="1" smtClean="0">
                                <a:latin typeface="Cambria Math" panose="02040503050406030204" pitchFamily="18" charset="0"/>
                                <a:ea typeface="Cambria Math" panose="02040503050406030204" pitchFamily="18" charset="0"/>
                              </a:rPr>
                              <m:t>𝑞</m:t>
                            </m:r>
                            <m:r>
                              <a:rPr kumimoji="1" lang="en-US" altLang="ja-JP" sz="1900" b="0" i="1" smtClean="0">
                                <a:latin typeface="Cambria Math" panose="02040503050406030204" pitchFamily="18" charset="0"/>
                                <a:ea typeface="Cambria Math" panose="02040503050406030204" pitchFamily="18" charset="0"/>
                              </a:rPr>
                              <m:t>(</m:t>
                            </m:r>
                            <m:r>
                              <a:rPr kumimoji="1" lang="en-US" altLang="ja-JP" sz="1900" b="0" i="1" smtClean="0">
                                <a:latin typeface="Cambria Math" panose="02040503050406030204" pitchFamily="18" charset="0"/>
                                <a:ea typeface="Cambria Math" panose="02040503050406030204" pitchFamily="18" charset="0"/>
                              </a:rPr>
                              <m:t>𝑣</m:t>
                            </m:r>
                            <m:r>
                              <a:rPr kumimoji="1" lang="en-US" altLang="ja-JP" sz="1900" b="0" i="1" smtClean="0">
                                <a:latin typeface="Cambria Math" panose="02040503050406030204" pitchFamily="18" charset="0"/>
                                <a:ea typeface="Cambria Math" panose="02040503050406030204" pitchFamily="18" charset="0"/>
                              </a:rPr>
                              <m:t>)</m:t>
                            </m:r>
                          </m:sub>
                        </m:sSub>
                        <m:d>
                          <m:dPr>
                            <m:begChr m:val="["/>
                            <m:endChr m:val="]"/>
                            <m:ctrlPr>
                              <a:rPr kumimoji="1" lang="en-US" altLang="ja-JP" sz="1900" b="0" i="1" smtClean="0">
                                <a:latin typeface="Cambria Math" panose="02040503050406030204" pitchFamily="18" charset="0"/>
                                <a:ea typeface="Cambria Math" panose="02040503050406030204" pitchFamily="18" charset="0"/>
                              </a:rPr>
                            </m:ctrlPr>
                          </m:dPr>
                          <m:e>
                            <m:func>
                              <m:funcPr>
                                <m:ctrlPr>
                                  <a:rPr kumimoji="1" lang="en-US" altLang="ja-JP" sz="1900" b="0" i="1" smtClean="0">
                                    <a:latin typeface="Cambria Math" panose="02040503050406030204" pitchFamily="18" charset="0"/>
                                    <a:ea typeface="Cambria Math" panose="02040503050406030204" pitchFamily="18" charset="0"/>
                                  </a:rPr>
                                </m:ctrlPr>
                              </m:funcPr>
                              <m:fName>
                                <m:r>
                                  <m:rPr>
                                    <m:sty m:val="p"/>
                                  </m:rPr>
                                  <a:rPr kumimoji="1" lang="en-US" altLang="ja-JP" sz="1900" b="0" i="0" smtClean="0">
                                    <a:latin typeface="Cambria Math" panose="02040503050406030204" pitchFamily="18" charset="0"/>
                                    <a:ea typeface="Cambria Math" panose="02040503050406030204" pitchFamily="18" charset="0"/>
                                  </a:rPr>
                                  <m:t>log</m:t>
                                </m:r>
                              </m:fName>
                              <m:e>
                                <m:r>
                                  <a:rPr kumimoji="1" lang="en-US" altLang="ja-JP" sz="1900" b="0" i="1" smtClean="0">
                                    <a:latin typeface="Cambria Math" panose="02040503050406030204" pitchFamily="18" charset="0"/>
                                    <a:ea typeface="Cambria Math" panose="02040503050406030204" pitchFamily="18" charset="0"/>
                                  </a:rPr>
                                  <m:t>𝑝</m:t>
                                </m:r>
                                <m:r>
                                  <a:rPr kumimoji="1" lang="en-US" altLang="ja-JP" sz="1900" b="0" i="1" smtClean="0">
                                    <a:latin typeface="Cambria Math" panose="02040503050406030204" pitchFamily="18" charset="0"/>
                                    <a:ea typeface="Cambria Math" panose="02040503050406030204" pitchFamily="18" charset="0"/>
                                  </a:rPr>
                                  <m:t>(</m:t>
                                </m:r>
                                <m:r>
                                  <a:rPr kumimoji="1" lang="en-US" altLang="ja-JP" sz="1900" b="0" i="1" smtClean="0">
                                    <a:latin typeface="Cambria Math" panose="02040503050406030204" pitchFamily="18" charset="0"/>
                                    <a:ea typeface="Cambria Math" panose="02040503050406030204" pitchFamily="18" charset="0"/>
                                  </a:rPr>
                                  <m:t>𝑣</m:t>
                                </m:r>
                                <m:r>
                                  <a:rPr kumimoji="1" lang="en-US" altLang="ja-JP" sz="1900" b="0" i="1" smtClean="0">
                                    <a:latin typeface="Cambria Math" panose="02040503050406030204" pitchFamily="18" charset="0"/>
                                    <a:ea typeface="Cambria Math" panose="02040503050406030204" pitchFamily="18" charset="0"/>
                                  </a:rPr>
                                  <m:t>|</m:t>
                                </m:r>
                                <m:r>
                                  <a:rPr kumimoji="1" lang="ja-JP" altLang="en-US" sz="1900" b="0" i="1" smtClean="0">
                                    <a:latin typeface="Cambria Math" panose="02040503050406030204" pitchFamily="18" charset="0"/>
                                    <a:ea typeface="Cambria Math" panose="02040503050406030204" pitchFamily="18" charset="0"/>
                                  </a:rPr>
                                  <m:t>𝜃</m:t>
                                </m:r>
                                <m:r>
                                  <a:rPr kumimoji="1" lang="en-US" altLang="ja-JP" sz="1900" b="0" i="1" smtClean="0">
                                    <a:latin typeface="Cambria Math" panose="02040503050406030204" pitchFamily="18" charset="0"/>
                                    <a:ea typeface="Cambria Math" panose="02040503050406030204" pitchFamily="18" charset="0"/>
                                  </a:rPr>
                                  <m:t>)</m:t>
                                </m:r>
                              </m:e>
                            </m:func>
                          </m:e>
                        </m:d>
                      </m:num>
                      <m:den>
                        <m:r>
                          <a:rPr kumimoji="1" lang="ja-JP" altLang="en-US" sz="1900" b="0" i="1" smtClean="0">
                            <a:latin typeface="Cambria Math" panose="02040503050406030204" pitchFamily="18" charset="0"/>
                            <a:ea typeface="Cambria Math" panose="02040503050406030204" pitchFamily="18" charset="0"/>
                          </a:rPr>
                          <m:t>𝜕</m:t>
                        </m:r>
                        <m:sSub>
                          <m:sSubPr>
                            <m:ctrlPr>
                              <a:rPr kumimoji="1" lang="en-US" altLang="ja-JP" sz="1900" b="0" i="1" smtClean="0">
                                <a:latin typeface="Cambria Math" panose="02040503050406030204" pitchFamily="18" charset="0"/>
                                <a:ea typeface="Cambria Math" panose="02040503050406030204" pitchFamily="18" charset="0"/>
                              </a:rPr>
                            </m:ctrlPr>
                          </m:sSubPr>
                          <m:e>
                            <m:r>
                              <a:rPr kumimoji="1" lang="en-US" altLang="ja-JP" sz="1900" b="0" i="1" smtClean="0">
                                <a:latin typeface="Cambria Math" panose="02040503050406030204" pitchFamily="18" charset="0"/>
                                <a:ea typeface="Cambria Math" panose="02040503050406030204" pitchFamily="18" charset="0"/>
                              </a:rPr>
                              <m:t>𝑤</m:t>
                            </m:r>
                          </m:e>
                          <m:sub>
                            <m:r>
                              <a:rPr kumimoji="1" lang="en-US" altLang="ja-JP" sz="1900" b="0" i="1" smtClean="0">
                                <a:latin typeface="Cambria Math" panose="02040503050406030204" pitchFamily="18" charset="0"/>
                                <a:ea typeface="Cambria Math" panose="02040503050406030204" pitchFamily="18" charset="0"/>
                              </a:rPr>
                              <m:t>𝑖𝑗</m:t>
                            </m:r>
                          </m:sub>
                        </m:sSub>
                      </m:den>
                    </m:f>
                    <m:r>
                      <a:rPr kumimoji="1" lang="en-US" altLang="ja-JP" sz="1900" b="0" i="1" smtClean="0">
                        <a:latin typeface="Cambria Math" panose="02040503050406030204" pitchFamily="18" charset="0"/>
                        <a:ea typeface="Cambria Math" panose="02040503050406030204" pitchFamily="18" charset="0"/>
                      </a:rPr>
                      <m:t>=</m:t>
                    </m:r>
                    <m:sSub>
                      <m:sSubPr>
                        <m:ctrlPr>
                          <a:rPr lang="en-US" altLang="ja-JP" sz="1900" i="1">
                            <a:latin typeface="Cambria Math" panose="02040503050406030204" pitchFamily="18" charset="0"/>
                            <a:ea typeface="Cambria Math" panose="02040503050406030204" pitchFamily="18" charset="0"/>
                          </a:rPr>
                        </m:ctrlPr>
                      </m:sSubPr>
                      <m:e>
                        <m:r>
                          <a:rPr lang="en-US" altLang="ja-JP" sz="1900" i="1">
                            <a:latin typeface="Cambria Math" panose="02040503050406030204" pitchFamily="18" charset="0"/>
                            <a:ea typeface="Cambria Math" panose="02040503050406030204" pitchFamily="18" charset="0"/>
                          </a:rPr>
                          <m:t>𝐸</m:t>
                        </m:r>
                      </m:e>
                      <m:sub>
                        <m:r>
                          <a:rPr lang="en-US" altLang="ja-JP" sz="1900" i="1" smtClean="0">
                            <a:solidFill>
                              <a:schemeClr val="tx1"/>
                            </a:solidFill>
                            <a:latin typeface="Cambria Math" panose="02040503050406030204" pitchFamily="18" charset="0"/>
                            <a:ea typeface="Cambria Math" panose="02040503050406030204" pitchFamily="18" charset="0"/>
                          </a:rPr>
                          <m:t>𝑝</m:t>
                        </m:r>
                        <m:r>
                          <a:rPr lang="en-US" altLang="ja-JP" sz="1900" i="1" smtClean="0">
                            <a:solidFill>
                              <a:schemeClr val="tx1"/>
                            </a:solidFill>
                            <a:latin typeface="Cambria Math" panose="02040503050406030204" pitchFamily="18" charset="0"/>
                            <a:ea typeface="Cambria Math" panose="02040503050406030204" pitchFamily="18" charset="0"/>
                          </a:rPr>
                          <m:t>(</m:t>
                        </m:r>
                        <m:sSub>
                          <m:sSubPr>
                            <m:ctrlPr>
                              <a:rPr lang="en-US" altLang="ja-JP" sz="1900" i="1" smtClean="0">
                                <a:solidFill>
                                  <a:schemeClr val="tx1"/>
                                </a:solidFill>
                                <a:latin typeface="Cambria Math" panose="02040503050406030204" pitchFamily="18" charset="0"/>
                                <a:ea typeface="Cambria Math" panose="02040503050406030204" pitchFamily="18" charset="0"/>
                              </a:rPr>
                            </m:ctrlPr>
                          </m:sSubPr>
                          <m:e>
                            <m:r>
                              <a:rPr lang="en-US" altLang="ja-JP" sz="1900" b="0" i="1" smtClean="0">
                                <a:solidFill>
                                  <a:schemeClr val="tx1"/>
                                </a:solidFill>
                                <a:latin typeface="Cambria Math" panose="02040503050406030204" pitchFamily="18" charset="0"/>
                                <a:ea typeface="Cambria Math" panose="02040503050406030204" pitchFamily="18" charset="0"/>
                              </a:rPr>
                              <m:t>h</m:t>
                            </m:r>
                          </m:e>
                          <m:sub>
                            <m:r>
                              <a:rPr lang="en-US" altLang="ja-JP" sz="1900" b="0" i="1" smtClean="0">
                                <a:solidFill>
                                  <a:schemeClr val="tx1"/>
                                </a:solidFill>
                                <a:latin typeface="Cambria Math" panose="02040503050406030204" pitchFamily="18" charset="0"/>
                                <a:ea typeface="Cambria Math" panose="02040503050406030204" pitchFamily="18" charset="0"/>
                              </a:rPr>
                              <m:t>𝑗</m:t>
                            </m:r>
                          </m:sub>
                        </m:sSub>
                        <m:r>
                          <a:rPr lang="en-US" altLang="ja-JP" sz="1900" i="1" smtClean="0">
                            <a:solidFill>
                              <a:schemeClr val="tx1"/>
                            </a:solidFill>
                            <a:latin typeface="Cambria Math" panose="02040503050406030204" pitchFamily="18" charset="0"/>
                            <a:ea typeface="Cambria Math" panose="02040503050406030204" pitchFamily="18" charset="0"/>
                          </a:rPr>
                          <m:t>|</m:t>
                        </m:r>
                        <m:r>
                          <a:rPr lang="en-US" altLang="ja-JP" sz="1900" i="1" smtClean="0">
                            <a:solidFill>
                              <a:schemeClr val="tx1"/>
                            </a:solidFill>
                            <a:latin typeface="Cambria Math" panose="02040503050406030204" pitchFamily="18" charset="0"/>
                            <a:ea typeface="Cambria Math" panose="02040503050406030204" pitchFamily="18" charset="0"/>
                          </a:rPr>
                          <m:t>𝑣</m:t>
                        </m:r>
                        <m:r>
                          <a:rPr lang="en-US" altLang="ja-JP" sz="1900" i="1" smtClean="0">
                            <a:solidFill>
                              <a:schemeClr val="tx1"/>
                            </a:solidFill>
                            <a:latin typeface="Cambria Math" panose="02040503050406030204" pitchFamily="18" charset="0"/>
                            <a:ea typeface="Cambria Math" panose="02040503050406030204" pitchFamily="18" charset="0"/>
                          </a:rPr>
                          <m:t>,</m:t>
                        </m:r>
                        <m:r>
                          <a:rPr lang="ja-JP" altLang="en-US" sz="1900" i="1">
                            <a:solidFill>
                              <a:schemeClr val="tx1"/>
                            </a:solidFill>
                            <a:latin typeface="Cambria Math" panose="02040503050406030204" pitchFamily="18" charset="0"/>
                            <a:ea typeface="Cambria Math" panose="02040503050406030204" pitchFamily="18" charset="0"/>
                          </a:rPr>
                          <m:t>𝜃</m:t>
                        </m:r>
                        <m:r>
                          <a:rPr lang="en-US" altLang="ja-JP" sz="1900" i="1">
                            <a:solidFill>
                              <a:schemeClr val="tx1"/>
                            </a:solidFill>
                            <a:latin typeface="Cambria Math" panose="02040503050406030204" pitchFamily="18" charset="0"/>
                            <a:ea typeface="Cambria Math" panose="02040503050406030204" pitchFamily="18" charset="0"/>
                          </a:rPr>
                          <m:t>)</m:t>
                        </m:r>
                        <m:r>
                          <a:rPr lang="en-US" altLang="ja-JP" sz="1900" i="1">
                            <a:latin typeface="Cambria Math" panose="02040503050406030204" pitchFamily="18" charset="0"/>
                            <a:ea typeface="Cambria Math" panose="02040503050406030204" pitchFamily="18" charset="0"/>
                          </a:rPr>
                          <m:t>𝑞</m:t>
                        </m:r>
                        <m:d>
                          <m:dPr>
                            <m:ctrlPr>
                              <a:rPr lang="en-US" altLang="ja-JP" sz="1900" i="1">
                                <a:latin typeface="Cambria Math" panose="02040503050406030204" pitchFamily="18" charset="0"/>
                                <a:ea typeface="Cambria Math" panose="02040503050406030204" pitchFamily="18" charset="0"/>
                              </a:rPr>
                            </m:ctrlPr>
                          </m:dPr>
                          <m:e>
                            <m:r>
                              <a:rPr lang="en-US" altLang="ja-JP" sz="1900" i="1">
                                <a:latin typeface="Cambria Math" panose="02040503050406030204" pitchFamily="18" charset="0"/>
                                <a:ea typeface="Cambria Math" panose="02040503050406030204" pitchFamily="18" charset="0"/>
                              </a:rPr>
                              <m:t>𝑣</m:t>
                            </m:r>
                          </m:e>
                        </m:d>
                      </m:sub>
                    </m:sSub>
                    <m:d>
                      <m:dPr>
                        <m:begChr m:val="["/>
                        <m:endChr m:val="]"/>
                        <m:ctrlPr>
                          <a:rPr lang="en-US" altLang="ja-JP" sz="1900" i="1">
                            <a:latin typeface="Cambria Math" panose="02040503050406030204" pitchFamily="18" charset="0"/>
                            <a:ea typeface="Cambria Math" panose="02040503050406030204" pitchFamily="18" charset="0"/>
                          </a:rPr>
                        </m:ctrlPr>
                      </m:dPr>
                      <m:e>
                        <m:f>
                          <m:fPr>
                            <m:ctrlPr>
                              <a:rPr lang="en-US" altLang="ja-JP" sz="1900" i="1">
                                <a:latin typeface="Cambria Math" panose="02040503050406030204" pitchFamily="18" charset="0"/>
                                <a:ea typeface="Cambria Math" panose="02040503050406030204" pitchFamily="18" charset="0"/>
                              </a:rPr>
                            </m:ctrlPr>
                          </m:fPr>
                          <m:num>
                            <m:r>
                              <a:rPr lang="ja-JP" altLang="en-US" sz="1900" i="1">
                                <a:latin typeface="Cambria Math" panose="02040503050406030204" pitchFamily="18" charset="0"/>
                                <a:ea typeface="Cambria Math" panose="02040503050406030204" pitchFamily="18" charset="0"/>
                              </a:rPr>
                              <m:t>𝜕</m:t>
                            </m:r>
                            <m:sSub>
                              <m:sSubPr>
                                <m:ctrlPr>
                                  <a:rPr lang="en-US" altLang="ja-JP" sz="1900" i="1" smtClean="0">
                                    <a:latin typeface="Cambria Math" panose="02040503050406030204" pitchFamily="18" charset="0"/>
                                    <a:ea typeface="Cambria Math" panose="02040503050406030204" pitchFamily="18" charset="0"/>
                                  </a:rPr>
                                </m:ctrlPr>
                              </m:sSubPr>
                              <m:e>
                                <m:r>
                                  <m:rPr>
                                    <m:sty m:val="p"/>
                                  </m:rPr>
                                  <a:rPr lang="el-GR" altLang="ja-JP" sz="1900" i="1" smtClean="0">
                                    <a:latin typeface="Cambria Math" panose="02040503050406030204" pitchFamily="18" charset="0"/>
                                    <a:ea typeface="Cambria Math" panose="02040503050406030204" pitchFamily="18" charset="0"/>
                                  </a:rPr>
                                  <m:t>Φ</m:t>
                                </m:r>
                              </m:e>
                              <m:sub>
                                <m:r>
                                  <a:rPr lang="en-US" altLang="ja-JP" sz="1900" b="0" i="1" smtClean="0">
                                    <a:latin typeface="Cambria Math" panose="02040503050406030204" pitchFamily="18" charset="0"/>
                                    <a:ea typeface="Cambria Math" panose="02040503050406030204" pitchFamily="18" charset="0"/>
                                  </a:rPr>
                                  <m:t>𝑗</m:t>
                                </m:r>
                              </m:sub>
                            </m:sSub>
                          </m:num>
                          <m:den>
                            <m:r>
                              <a:rPr lang="ja-JP" altLang="en-US" sz="1900" i="1">
                                <a:latin typeface="Cambria Math" panose="02040503050406030204" pitchFamily="18" charset="0"/>
                                <a:ea typeface="Cambria Math" panose="02040503050406030204" pitchFamily="18" charset="0"/>
                              </a:rPr>
                              <m:t>𝜕</m:t>
                            </m:r>
                            <m:sSub>
                              <m:sSubPr>
                                <m:ctrlPr>
                                  <a:rPr lang="en-US" altLang="ja-JP" sz="1900" i="1">
                                    <a:latin typeface="Cambria Math" panose="02040503050406030204" pitchFamily="18" charset="0"/>
                                    <a:ea typeface="Cambria Math" panose="02040503050406030204" pitchFamily="18" charset="0"/>
                                  </a:rPr>
                                </m:ctrlPr>
                              </m:sSubPr>
                              <m:e>
                                <m:r>
                                  <a:rPr lang="en-US" altLang="ja-JP" sz="1900" i="1">
                                    <a:latin typeface="Cambria Math" panose="02040503050406030204" pitchFamily="18" charset="0"/>
                                    <a:ea typeface="Cambria Math" panose="02040503050406030204" pitchFamily="18" charset="0"/>
                                  </a:rPr>
                                  <m:t>𝑤</m:t>
                                </m:r>
                              </m:e>
                              <m:sub>
                                <m:r>
                                  <a:rPr lang="en-US" altLang="ja-JP" sz="1900" i="1">
                                    <a:latin typeface="Cambria Math" panose="02040503050406030204" pitchFamily="18" charset="0"/>
                                    <a:ea typeface="Cambria Math" panose="02040503050406030204" pitchFamily="18" charset="0"/>
                                  </a:rPr>
                                  <m:t>𝑖𝑗</m:t>
                                </m:r>
                              </m:sub>
                            </m:sSub>
                          </m:den>
                        </m:f>
                      </m:e>
                    </m:d>
                    <m:r>
                      <a:rPr lang="en-US" altLang="ja-JP" sz="1900" b="0" i="0" smtClean="0">
                        <a:latin typeface="Cambria Math" panose="02040503050406030204" pitchFamily="18" charset="0"/>
                        <a:ea typeface="Cambria Math" panose="02040503050406030204" pitchFamily="18" charset="0"/>
                      </a:rPr>
                      <m:t>−</m:t>
                    </m:r>
                    <m:sSub>
                      <m:sSubPr>
                        <m:ctrlPr>
                          <a:rPr lang="en-US" altLang="ja-JP" sz="1900" i="1">
                            <a:latin typeface="Cambria Math" panose="02040503050406030204" pitchFamily="18" charset="0"/>
                            <a:ea typeface="Cambria Math" panose="02040503050406030204" pitchFamily="18" charset="0"/>
                          </a:rPr>
                        </m:ctrlPr>
                      </m:sSubPr>
                      <m:e>
                        <m:r>
                          <a:rPr lang="en-US" altLang="ja-JP" sz="1900" i="1">
                            <a:latin typeface="Cambria Math" panose="02040503050406030204" pitchFamily="18" charset="0"/>
                            <a:ea typeface="Cambria Math" panose="02040503050406030204" pitchFamily="18" charset="0"/>
                          </a:rPr>
                          <m:t>𝐸</m:t>
                        </m:r>
                      </m:e>
                      <m:sub>
                        <m:r>
                          <a:rPr lang="en-US" altLang="ja-JP" sz="1900" i="1">
                            <a:latin typeface="Cambria Math" panose="02040503050406030204" pitchFamily="18" charset="0"/>
                            <a:ea typeface="Cambria Math" panose="02040503050406030204" pitchFamily="18" charset="0"/>
                          </a:rPr>
                          <m:t>𝑝</m:t>
                        </m:r>
                        <m:r>
                          <a:rPr lang="en-US" altLang="ja-JP" sz="1900" i="1">
                            <a:latin typeface="Cambria Math" panose="02040503050406030204" pitchFamily="18" charset="0"/>
                            <a:ea typeface="Cambria Math" panose="02040503050406030204" pitchFamily="18" charset="0"/>
                          </a:rPr>
                          <m:t>(</m:t>
                        </m:r>
                        <m:sSub>
                          <m:sSubPr>
                            <m:ctrlPr>
                              <a:rPr lang="en-US" altLang="ja-JP" sz="1900" i="1">
                                <a:latin typeface="Cambria Math" panose="02040503050406030204" pitchFamily="18" charset="0"/>
                                <a:ea typeface="Cambria Math" panose="02040503050406030204" pitchFamily="18" charset="0"/>
                              </a:rPr>
                            </m:ctrlPr>
                          </m:sSubPr>
                          <m:e>
                            <m:r>
                              <a:rPr lang="en-US" altLang="ja-JP" sz="1900" b="0" i="1" smtClean="0">
                                <a:latin typeface="Cambria Math" panose="02040503050406030204" pitchFamily="18" charset="0"/>
                                <a:ea typeface="Cambria Math" panose="02040503050406030204" pitchFamily="18" charset="0"/>
                              </a:rPr>
                              <m:t>𝑣</m:t>
                            </m:r>
                          </m:e>
                          <m:sub>
                            <m:r>
                              <a:rPr lang="en-US" altLang="ja-JP" sz="1900" b="0" i="1" smtClean="0">
                                <a:latin typeface="Cambria Math" panose="02040503050406030204" pitchFamily="18" charset="0"/>
                                <a:ea typeface="Cambria Math" panose="02040503050406030204" pitchFamily="18" charset="0"/>
                              </a:rPr>
                              <m:t>𝑖</m:t>
                            </m:r>
                          </m:sub>
                        </m:sSub>
                        <m:r>
                          <a:rPr lang="en-US" altLang="ja-JP" sz="1900" i="1">
                            <a:latin typeface="Cambria Math" panose="02040503050406030204" pitchFamily="18" charset="0"/>
                            <a:ea typeface="Cambria Math" panose="02040503050406030204" pitchFamily="18" charset="0"/>
                          </a:rPr>
                          <m:t>,</m:t>
                        </m:r>
                        <m:sSub>
                          <m:sSubPr>
                            <m:ctrlPr>
                              <a:rPr lang="en-US" altLang="ja-JP" sz="1900" i="1">
                                <a:latin typeface="Cambria Math" panose="02040503050406030204" pitchFamily="18" charset="0"/>
                                <a:ea typeface="Cambria Math" panose="02040503050406030204" pitchFamily="18" charset="0"/>
                              </a:rPr>
                            </m:ctrlPr>
                          </m:sSubPr>
                          <m:e>
                            <m:r>
                              <a:rPr lang="en-US" altLang="ja-JP" sz="1900" b="0" i="1" smtClean="0">
                                <a:latin typeface="Cambria Math" panose="02040503050406030204" pitchFamily="18" charset="0"/>
                                <a:ea typeface="Cambria Math" panose="02040503050406030204" pitchFamily="18" charset="0"/>
                              </a:rPr>
                              <m:t>h</m:t>
                            </m:r>
                          </m:e>
                          <m:sub>
                            <m:r>
                              <a:rPr lang="en-US" altLang="ja-JP" sz="1900" i="1">
                                <a:latin typeface="Cambria Math" panose="02040503050406030204" pitchFamily="18" charset="0"/>
                                <a:ea typeface="Cambria Math" panose="02040503050406030204" pitchFamily="18" charset="0"/>
                              </a:rPr>
                              <m:t>𝑗</m:t>
                            </m:r>
                          </m:sub>
                        </m:sSub>
                        <m:r>
                          <a:rPr lang="en-US" altLang="ja-JP" sz="1900" i="1">
                            <a:latin typeface="Cambria Math" panose="02040503050406030204" pitchFamily="18" charset="0"/>
                            <a:ea typeface="Cambria Math" panose="02040503050406030204" pitchFamily="18" charset="0"/>
                          </a:rPr>
                          <m:t>|</m:t>
                        </m:r>
                        <m:r>
                          <a:rPr lang="ja-JP" altLang="en-US" sz="1900" i="1">
                            <a:latin typeface="Cambria Math" panose="02040503050406030204" pitchFamily="18" charset="0"/>
                            <a:ea typeface="Cambria Math" panose="02040503050406030204" pitchFamily="18" charset="0"/>
                          </a:rPr>
                          <m:t>𝜃</m:t>
                        </m:r>
                        <m:r>
                          <a:rPr lang="en-US" altLang="ja-JP" sz="1900" i="1">
                            <a:latin typeface="Cambria Math" panose="02040503050406030204" pitchFamily="18" charset="0"/>
                            <a:ea typeface="Cambria Math" panose="02040503050406030204" pitchFamily="18" charset="0"/>
                          </a:rPr>
                          <m:t>)</m:t>
                        </m:r>
                      </m:sub>
                    </m:sSub>
                    <m:d>
                      <m:dPr>
                        <m:begChr m:val="["/>
                        <m:endChr m:val="]"/>
                        <m:ctrlPr>
                          <a:rPr lang="en-US" altLang="ja-JP" sz="1900" i="1">
                            <a:latin typeface="Cambria Math" panose="02040503050406030204" pitchFamily="18" charset="0"/>
                            <a:ea typeface="Cambria Math" panose="02040503050406030204" pitchFamily="18" charset="0"/>
                          </a:rPr>
                        </m:ctrlPr>
                      </m:dPr>
                      <m:e>
                        <m:f>
                          <m:fPr>
                            <m:ctrlPr>
                              <a:rPr lang="en-US" altLang="ja-JP" sz="1900" i="1">
                                <a:latin typeface="Cambria Math" panose="02040503050406030204" pitchFamily="18" charset="0"/>
                                <a:ea typeface="Cambria Math" panose="02040503050406030204" pitchFamily="18" charset="0"/>
                              </a:rPr>
                            </m:ctrlPr>
                          </m:fPr>
                          <m:num>
                            <m:r>
                              <a:rPr lang="ja-JP" altLang="en-US" sz="1900" i="1">
                                <a:latin typeface="Cambria Math" panose="02040503050406030204" pitchFamily="18" charset="0"/>
                                <a:ea typeface="Cambria Math" panose="02040503050406030204" pitchFamily="18" charset="0"/>
                              </a:rPr>
                              <m:t>𝜕</m:t>
                            </m:r>
                            <m:sSub>
                              <m:sSubPr>
                                <m:ctrlPr>
                                  <a:rPr lang="en-US" altLang="ja-JP" sz="1900" i="1">
                                    <a:latin typeface="Cambria Math" panose="02040503050406030204" pitchFamily="18" charset="0"/>
                                    <a:ea typeface="Cambria Math" panose="02040503050406030204" pitchFamily="18" charset="0"/>
                                  </a:rPr>
                                </m:ctrlPr>
                              </m:sSubPr>
                              <m:e>
                                <m:r>
                                  <m:rPr>
                                    <m:sty m:val="p"/>
                                  </m:rPr>
                                  <a:rPr lang="el-GR" altLang="ja-JP" sz="1900" i="1">
                                    <a:latin typeface="Cambria Math" panose="02040503050406030204" pitchFamily="18" charset="0"/>
                                    <a:ea typeface="Cambria Math" panose="02040503050406030204" pitchFamily="18" charset="0"/>
                                  </a:rPr>
                                  <m:t>Φ</m:t>
                                </m:r>
                              </m:e>
                              <m:sub>
                                <m:r>
                                  <a:rPr lang="en-US" altLang="ja-JP" sz="1900" b="0" i="1" smtClean="0">
                                    <a:latin typeface="Cambria Math" panose="02040503050406030204" pitchFamily="18" charset="0"/>
                                    <a:ea typeface="Cambria Math" panose="02040503050406030204" pitchFamily="18" charset="0"/>
                                  </a:rPr>
                                  <m:t>𝑖𝑗</m:t>
                                </m:r>
                              </m:sub>
                            </m:sSub>
                          </m:num>
                          <m:den>
                            <m:r>
                              <a:rPr lang="ja-JP" altLang="en-US" sz="1900" i="1">
                                <a:latin typeface="Cambria Math" panose="02040503050406030204" pitchFamily="18" charset="0"/>
                                <a:ea typeface="Cambria Math" panose="02040503050406030204" pitchFamily="18" charset="0"/>
                              </a:rPr>
                              <m:t>𝜕</m:t>
                            </m:r>
                            <m:sSub>
                              <m:sSubPr>
                                <m:ctrlPr>
                                  <a:rPr lang="en-US" altLang="ja-JP" sz="1900" i="1">
                                    <a:latin typeface="Cambria Math" panose="02040503050406030204" pitchFamily="18" charset="0"/>
                                    <a:ea typeface="Cambria Math" panose="02040503050406030204" pitchFamily="18" charset="0"/>
                                  </a:rPr>
                                </m:ctrlPr>
                              </m:sSubPr>
                              <m:e>
                                <m:r>
                                  <a:rPr lang="en-US" altLang="ja-JP" sz="1900" i="1">
                                    <a:latin typeface="Cambria Math" panose="02040503050406030204" pitchFamily="18" charset="0"/>
                                    <a:ea typeface="Cambria Math" panose="02040503050406030204" pitchFamily="18" charset="0"/>
                                  </a:rPr>
                                  <m:t>𝑤</m:t>
                                </m:r>
                              </m:e>
                              <m:sub>
                                <m:r>
                                  <a:rPr lang="en-US" altLang="ja-JP" sz="1900" i="1">
                                    <a:latin typeface="Cambria Math" panose="02040503050406030204" pitchFamily="18" charset="0"/>
                                    <a:ea typeface="Cambria Math" panose="02040503050406030204" pitchFamily="18" charset="0"/>
                                  </a:rPr>
                                  <m:t>𝑖𝑗</m:t>
                                </m:r>
                              </m:sub>
                            </m:sSub>
                          </m:den>
                        </m:f>
                      </m:e>
                    </m:d>
                  </m:oMath>
                </a14:m>
                <a:endParaRPr kumimoji="1" lang="en-US" altLang="ja-JP" sz="1900" b="0" i="1" dirty="0">
                  <a:latin typeface="Cambria Math" panose="02040503050406030204" pitchFamily="18" charset="0"/>
                  <a:ea typeface="Cambria Math" panose="02040503050406030204" pitchFamily="18" charset="0"/>
                </a:endParaRPr>
              </a:p>
            </p:txBody>
          </p:sp>
        </mc:Choice>
        <mc:Fallback xmlns="">
          <p:sp>
            <p:nvSpPr>
              <p:cNvPr id="2" name="コンテンツ プレースホルダー 1">
                <a:extLst>
                  <a:ext uri="{FF2B5EF4-FFF2-40B4-BE49-F238E27FC236}">
                    <a16:creationId xmlns:a16="http://schemas.microsoft.com/office/drawing/2014/main" id="{8A6D0BF2-F693-4B41-A766-A6E5A114173C}"/>
                  </a:ext>
                </a:extLst>
              </p:cNvPr>
              <p:cNvSpPr>
                <a:spLocks noGrp="1" noRot="1" noChangeAspect="1" noMove="1" noResize="1" noEditPoints="1" noAdjustHandles="1" noChangeArrowheads="1" noChangeShapeType="1" noTextEdit="1"/>
              </p:cNvSpPr>
              <p:nvPr>
                <p:ph idx="1"/>
              </p:nvPr>
            </p:nvSpPr>
            <p:spPr>
              <a:xfrm>
                <a:off x="285750" y="993994"/>
                <a:ext cx="8858250" cy="5506255"/>
              </a:xfrm>
              <a:blipFill>
                <a:blip r:embed="rId2"/>
                <a:stretch>
                  <a:fillRect l="-551"/>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1ECF6D56-383B-47A1-A2F4-87D9926777EA}"/>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067BA79C-D189-41BB-8C72-9A49CCC2A9A1}"/>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0785821B-7155-411D-974D-6E1CB3E2D7FA}"/>
              </a:ext>
            </a:extLst>
          </p:cNvPr>
          <p:cNvSpPr>
            <a:spLocks noGrp="1"/>
          </p:cNvSpPr>
          <p:nvPr>
            <p:ph type="sldNum" sz="quarter" idx="12"/>
          </p:nvPr>
        </p:nvSpPr>
        <p:spPr/>
        <p:txBody>
          <a:bodyPr/>
          <a:lstStyle/>
          <a:p>
            <a:fld id="{0A308975-6624-A64B-9276-C536B2E7A4FC}" type="slidenum">
              <a:rPr kumimoji="1" lang="ja-JP" altLang="en-US" smtClean="0"/>
              <a:pPr/>
              <a:t>15</a:t>
            </a:fld>
            <a:endParaRPr kumimoji="1" lang="ja-JP" altLang="en-US"/>
          </a:p>
        </p:txBody>
      </p:sp>
      <p:sp>
        <p:nvSpPr>
          <p:cNvPr id="6" name="タイトル 5">
            <a:extLst>
              <a:ext uri="{FF2B5EF4-FFF2-40B4-BE49-F238E27FC236}">
                <a16:creationId xmlns:a16="http://schemas.microsoft.com/office/drawing/2014/main" id="{80193255-8390-429F-B0DE-D6C8AAED916F}"/>
              </a:ext>
            </a:extLst>
          </p:cNvPr>
          <p:cNvSpPr>
            <a:spLocks noGrp="1"/>
          </p:cNvSpPr>
          <p:nvPr>
            <p:ph type="title"/>
          </p:nvPr>
        </p:nvSpPr>
        <p:spPr/>
        <p:txBody>
          <a:bodyPr/>
          <a:lstStyle/>
          <a:p>
            <a:r>
              <a:rPr kumimoji="1" lang="ja-JP" altLang="en-US" dirty="0"/>
              <a:t>指数型ハーモニウム族（</a:t>
            </a:r>
            <a:r>
              <a:rPr kumimoji="1" lang="en-US" altLang="ja-JP" dirty="0"/>
              <a:t>EFH</a:t>
            </a:r>
            <a:r>
              <a:rPr kumimoji="1" lang="ja-JP" altLang="en-US" dirty="0"/>
              <a:t>）</a:t>
            </a:r>
            <a:r>
              <a:rPr lang="ja-JP" altLang="en-US" dirty="0"/>
              <a:t> （</a:t>
            </a:r>
            <a:r>
              <a:rPr lang="en-US" altLang="ja-JP" dirty="0"/>
              <a:t>3/4</a:t>
            </a:r>
            <a:r>
              <a:rPr lang="ja-JP" altLang="en-US" dirty="0"/>
              <a:t>）</a:t>
            </a:r>
            <a:endParaRPr kumimoji="1" lang="ja-JP" altLang="en-US" dirty="0"/>
          </a:p>
        </p:txBody>
      </p:sp>
      <p:sp>
        <p:nvSpPr>
          <p:cNvPr id="9" name="テキスト ボックス 8">
            <a:extLst>
              <a:ext uri="{FF2B5EF4-FFF2-40B4-BE49-F238E27FC236}">
                <a16:creationId xmlns:a16="http://schemas.microsoft.com/office/drawing/2014/main" id="{31B9264F-A165-4032-850A-9F81F8E2E122}"/>
              </a:ext>
            </a:extLst>
          </p:cNvPr>
          <p:cNvSpPr txBox="1"/>
          <p:nvPr/>
        </p:nvSpPr>
        <p:spPr>
          <a:xfrm>
            <a:off x="6674150" y="5917971"/>
            <a:ext cx="812800" cy="369332"/>
          </a:xfrm>
          <a:prstGeom prst="rect">
            <a:avLst/>
          </a:prstGeom>
          <a:noFill/>
        </p:spPr>
        <p:txBody>
          <a:bodyPr wrap="square" rtlCol="0">
            <a:spAutoFit/>
          </a:bodyPr>
          <a:lstStyle/>
          <a:p>
            <a:r>
              <a:rPr kumimoji="1" lang="en-US" altLang="ja-JP" dirty="0"/>
              <a:t>(3.10)</a:t>
            </a:r>
            <a:endParaRPr kumimoji="1" lang="ja-JP" altLang="en-US" dirty="0"/>
          </a:p>
        </p:txBody>
      </p:sp>
      <p:sp>
        <p:nvSpPr>
          <p:cNvPr id="10" name="テキスト ボックス 9">
            <a:extLst>
              <a:ext uri="{FF2B5EF4-FFF2-40B4-BE49-F238E27FC236}">
                <a16:creationId xmlns:a16="http://schemas.microsoft.com/office/drawing/2014/main" id="{19220327-F611-4D3C-BB95-049AC5C828DC}"/>
              </a:ext>
            </a:extLst>
          </p:cNvPr>
          <p:cNvSpPr txBox="1"/>
          <p:nvPr/>
        </p:nvSpPr>
        <p:spPr>
          <a:xfrm>
            <a:off x="7931726" y="1081153"/>
            <a:ext cx="812800" cy="369332"/>
          </a:xfrm>
          <a:prstGeom prst="rect">
            <a:avLst/>
          </a:prstGeom>
          <a:noFill/>
        </p:spPr>
        <p:txBody>
          <a:bodyPr wrap="square" rtlCol="0">
            <a:spAutoFit/>
          </a:bodyPr>
          <a:lstStyle/>
          <a:p>
            <a:r>
              <a:rPr kumimoji="1" lang="en-US" altLang="ja-JP" dirty="0"/>
              <a:t>(3.8)</a:t>
            </a:r>
            <a:endParaRPr kumimoji="1" lang="ja-JP" altLang="en-US" dirty="0"/>
          </a:p>
        </p:txBody>
      </p:sp>
      <p:sp>
        <p:nvSpPr>
          <p:cNvPr id="11" name="テキスト ボックス 10">
            <a:extLst>
              <a:ext uri="{FF2B5EF4-FFF2-40B4-BE49-F238E27FC236}">
                <a16:creationId xmlns:a16="http://schemas.microsoft.com/office/drawing/2014/main" id="{4FD0833B-AFE4-4C29-8954-EB093D960265}"/>
              </a:ext>
            </a:extLst>
          </p:cNvPr>
          <p:cNvSpPr txBox="1"/>
          <p:nvPr/>
        </p:nvSpPr>
        <p:spPr>
          <a:xfrm>
            <a:off x="6292267" y="4967710"/>
            <a:ext cx="812800" cy="369332"/>
          </a:xfrm>
          <a:prstGeom prst="rect">
            <a:avLst/>
          </a:prstGeom>
          <a:noFill/>
        </p:spPr>
        <p:txBody>
          <a:bodyPr wrap="square" rtlCol="0">
            <a:spAutoFit/>
          </a:bodyPr>
          <a:lstStyle/>
          <a:p>
            <a:r>
              <a:rPr kumimoji="1" lang="en-US" altLang="ja-JP" dirty="0"/>
              <a:t>(3.9)</a:t>
            </a:r>
            <a:endParaRPr kumimoji="1" lang="ja-JP" altLang="en-US" dirty="0"/>
          </a:p>
        </p:txBody>
      </p:sp>
    </p:spTree>
    <p:extLst>
      <p:ext uri="{BB962C8B-B14F-4D97-AF65-F5344CB8AC3E}">
        <p14:creationId xmlns:p14="http://schemas.microsoft.com/office/powerpoint/2010/main" val="3340192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25720941-7C1E-4A0D-8EA4-BF66B6605663}"/>
                  </a:ext>
                </a:extLst>
              </p:cNvPr>
              <p:cNvSpPr>
                <a:spLocks noGrp="1"/>
              </p:cNvSpPr>
              <p:nvPr>
                <p:ph idx="1"/>
              </p:nvPr>
            </p:nvSpPr>
            <p:spPr/>
            <p:txBody>
              <a:bodyPr>
                <a:noAutofit/>
              </a:bodyPr>
              <a:lstStyle/>
              <a:p>
                <a:pPr marL="0" indent="0" algn="ctr">
                  <a:buNone/>
                </a:pPr>
                <a14:m>
                  <m:oMath xmlns:m="http://schemas.openxmlformats.org/officeDocument/2006/math">
                    <m:f>
                      <m:fPr>
                        <m:ctrlPr>
                          <a:rPr kumimoji="1" lang="en-US" altLang="ja-JP" sz="2000" b="0" i="1" smtClean="0">
                            <a:latin typeface="Cambria Math" panose="02040503050406030204" pitchFamily="18" charset="0"/>
                            <a:ea typeface="Cambria Math" panose="02040503050406030204" pitchFamily="18" charset="0"/>
                          </a:rPr>
                        </m:ctrlPr>
                      </m:fPr>
                      <m:num>
                        <m:r>
                          <a:rPr kumimoji="1" lang="ja-JP" altLang="en-US" sz="2000" b="0" i="1" smtClean="0">
                            <a:latin typeface="Cambria Math" panose="02040503050406030204" pitchFamily="18" charset="0"/>
                            <a:ea typeface="Cambria Math" panose="02040503050406030204" pitchFamily="18" charset="0"/>
                          </a:rPr>
                          <m:t>𝜕</m:t>
                        </m:r>
                        <m:sSub>
                          <m:sSubPr>
                            <m:ctrlPr>
                              <a:rPr kumimoji="1" lang="en-US" altLang="ja-JP" sz="2000" b="0" i="1" smtClean="0">
                                <a:latin typeface="Cambria Math" panose="02040503050406030204" pitchFamily="18" charset="0"/>
                                <a:ea typeface="Cambria Math" panose="02040503050406030204" pitchFamily="18" charset="0"/>
                              </a:rPr>
                            </m:ctrlPr>
                          </m:sSubPr>
                          <m:e>
                            <m:r>
                              <a:rPr kumimoji="1" lang="en-US" altLang="ja-JP" sz="2000" b="0" i="1" smtClean="0">
                                <a:latin typeface="Cambria Math" panose="02040503050406030204" pitchFamily="18" charset="0"/>
                                <a:ea typeface="Cambria Math" panose="02040503050406030204" pitchFamily="18" charset="0"/>
                              </a:rPr>
                              <m:t>𝐸</m:t>
                            </m:r>
                          </m:e>
                          <m:sub>
                            <m:r>
                              <a:rPr kumimoji="1" lang="en-US" altLang="ja-JP" sz="2000" b="0" i="1" smtClean="0">
                                <a:latin typeface="Cambria Math" panose="02040503050406030204" pitchFamily="18" charset="0"/>
                                <a:ea typeface="Cambria Math" panose="02040503050406030204" pitchFamily="18" charset="0"/>
                              </a:rPr>
                              <m:t>𝑞</m:t>
                            </m:r>
                            <m:r>
                              <a:rPr kumimoji="1" lang="en-US" altLang="ja-JP" sz="2000" b="0" i="1" smtClean="0">
                                <a:latin typeface="Cambria Math" panose="02040503050406030204" pitchFamily="18" charset="0"/>
                                <a:ea typeface="Cambria Math" panose="02040503050406030204" pitchFamily="18" charset="0"/>
                              </a:rPr>
                              <m:t>(</m:t>
                            </m:r>
                            <m:r>
                              <a:rPr kumimoji="1" lang="en-US" altLang="ja-JP" sz="2000" b="0" i="1" smtClean="0">
                                <a:latin typeface="Cambria Math" panose="02040503050406030204" pitchFamily="18" charset="0"/>
                                <a:ea typeface="Cambria Math" panose="02040503050406030204" pitchFamily="18" charset="0"/>
                              </a:rPr>
                              <m:t>𝑣</m:t>
                            </m:r>
                            <m:r>
                              <a:rPr kumimoji="1" lang="en-US" altLang="ja-JP" sz="2000" b="0" i="1" smtClean="0">
                                <a:latin typeface="Cambria Math" panose="02040503050406030204" pitchFamily="18" charset="0"/>
                                <a:ea typeface="Cambria Math" panose="02040503050406030204" pitchFamily="18" charset="0"/>
                              </a:rPr>
                              <m:t>)</m:t>
                            </m:r>
                          </m:sub>
                        </m:sSub>
                        <m:d>
                          <m:dPr>
                            <m:begChr m:val="["/>
                            <m:endChr m:val="]"/>
                            <m:ctrlPr>
                              <a:rPr kumimoji="1" lang="en-US" altLang="ja-JP" sz="2000" b="0" i="1" smtClean="0">
                                <a:latin typeface="Cambria Math" panose="02040503050406030204" pitchFamily="18" charset="0"/>
                                <a:ea typeface="Cambria Math" panose="02040503050406030204" pitchFamily="18" charset="0"/>
                              </a:rPr>
                            </m:ctrlPr>
                          </m:dPr>
                          <m:e>
                            <m:func>
                              <m:funcPr>
                                <m:ctrlPr>
                                  <a:rPr kumimoji="1" lang="en-US" altLang="ja-JP" sz="2000" b="0" i="1" smtClean="0">
                                    <a:latin typeface="Cambria Math" panose="02040503050406030204" pitchFamily="18" charset="0"/>
                                    <a:ea typeface="Cambria Math" panose="02040503050406030204" pitchFamily="18" charset="0"/>
                                  </a:rPr>
                                </m:ctrlPr>
                              </m:funcPr>
                              <m:fName>
                                <m:r>
                                  <m:rPr>
                                    <m:sty m:val="p"/>
                                  </m:rPr>
                                  <a:rPr kumimoji="1" lang="en-US" altLang="ja-JP" sz="2000" b="0" i="0" smtClean="0">
                                    <a:latin typeface="Cambria Math" panose="02040503050406030204" pitchFamily="18" charset="0"/>
                                    <a:ea typeface="Cambria Math" panose="02040503050406030204" pitchFamily="18" charset="0"/>
                                  </a:rPr>
                                  <m:t>log</m:t>
                                </m:r>
                              </m:fName>
                              <m:e>
                                <m:r>
                                  <a:rPr kumimoji="1" lang="en-US" altLang="ja-JP" sz="2000" b="0" i="1" smtClean="0">
                                    <a:latin typeface="Cambria Math" panose="02040503050406030204" pitchFamily="18" charset="0"/>
                                    <a:ea typeface="Cambria Math" panose="02040503050406030204" pitchFamily="18" charset="0"/>
                                  </a:rPr>
                                  <m:t>𝑝</m:t>
                                </m:r>
                                <m:r>
                                  <a:rPr kumimoji="1" lang="en-US" altLang="ja-JP" sz="2000" b="0" i="1" smtClean="0">
                                    <a:latin typeface="Cambria Math" panose="02040503050406030204" pitchFamily="18" charset="0"/>
                                    <a:ea typeface="Cambria Math" panose="02040503050406030204" pitchFamily="18" charset="0"/>
                                  </a:rPr>
                                  <m:t>(</m:t>
                                </m:r>
                                <m:r>
                                  <a:rPr kumimoji="1" lang="en-US" altLang="ja-JP" sz="2000" b="0" i="1" smtClean="0">
                                    <a:latin typeface="Cambria Math" panose="02040503050406030204" pitchFamily="18" charset="0"/>
                                    <a:ea typeface="Cambria Math" panose="02040503050406030204" pitchFamily="18" charset="0"/>
                                  </a:rPr>
                                  <m:t>𝑣</m:t>
                                </m:r>
                                <m:r>
                                  <a:rPr kumimoji="1" lang="en-US" altLang="ja-JP" sz="2000" b="0" i="1" smtClean="0">
                                    <a:latin typeface="Cambria Math" panose="02040503050406030204" pitchFamily="18" charset="0"/>
                                    <a:ea typeface="Cambria Math" panose="02040503050406030204" pitchFamily="18" charset="0"/>
                                  </a:rPr>
                                  <m:t>|</m:t>
                                </m:r>
                                <m:r>
                                  <a:rPr kumimoji="1" lang="ja-JP" altLang="en-US" sz="2000" b="0" i="1" smtClean="0">
                                    <a:latin typeface="Cambria Math" panose="02040503050406030204" pitchFamily="18" charset="0"/>
                                    <a:ea typeface="Cambria Math" panose="02040503050406030204" pitchFamily="18" charset="0"/>
                                  </a:rPr>
                                  <m:t>𝜃</m:t>
                                </m:r>
                                <m:r>
                                  <a:rPr kumimoji="1" lang="en-US" altLang="ja-JP" sz="2000" b="0" i="1" smtClean="0">
                                    <a:latin typeface="Cambria Math" panose="02040503050406030204" pitchFamily="18" charset="0"/>
                                    <a:ea typeface="Cambria Math" panose="02040503050406030204" pitchFamily="18" charset="0"/>
                                  </a:rPr>
                                  <m:t>)</m:t>
                                </m:r>
                              </m:e>
                            </m:func>
                          </m:e>
                        </m:d>
                      </m:num>
                      <m:den>
                        <m:r>
                          <a:rPr kumimoji="1" lang="ja-JP" altLang="en-US" sz="2000" b="0" i="1" smtClean="0">
                            <a:latin typeface="Cambria Math" panose="02040503050406030204" pitchFamily="18" charset="0"/>
                            <a:ea typeface="Cambria Math" panose="02040503050406030204" pitchFamily="18" charset="0"/>
                          </a:rPr>
                          <m:t>𝜕</m:t>
                        </m:r>
                        <m:sSub>
                          <m:sSubPr>
                            <m:ctrlPr>
                              <a:rPr kumimoji="1" lang="en-US" altLang="ja-JP" sz="2000" b="0" i="1" smtClean="0">
                                <a:latin typeface="Cambria Math" panose="02040503050406030204" pitchFamily="18" charset="0"/>
                                <a:ea typeface="Cambria Math" panose="02040503050406030204" pitchFamily="18" charset="0"/>
                              </a:rPr>
                            </m:ctrlPr>
                          </m:sSubPr>
                          <m:e>
                            <m:r>
                              <a:rPr kumimoji="1" lang="en-US" altLang="ja-JP" sz="2000" b="0" i="1" smtClean="0">
                                <a:latin typeface="Cambria Math" panose="02040503050406030204" pitchFamily="18" charset="0"/>
                                <a:ea typeface="Cambria Math" panose="02040503050406030204" pitchFamily="18" charset="0"/>
                              </a:rPr>
                              <m:t>𝑤</m:t>
                            </m:r>
                          </m:e>
                          <m:sub>
                            <m:r>
                              <a:rPr kumimoji="1" lang="en-US" altLang="ja-JP" sz="2000" b="0" i="1" smtClean="0">
                                <a:latin typeface="Cambria Math" panose="02040503050406030204" pitchFamily="18" charset="0"/>
                                <a:ea typeface="Cambria Math" panose="02040503050406030204" pitchFamily="18" charset="0"/>
                              </a:rPr>
                              <m:t>𝑖𝑗</m:t>
                            </m:r>
                          </m:sub>
                        </m:sSub>
                      </m:den>
                    </m:f>
                    <m:r>
                      <a:rPr kumimoji="1" lang="en-US" altLang="ja-JP" sz="2000" b="0" i="1"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ea typeface="Cambria Math" panose="02040503050406030204" pitchFamily="18" charset="0"/>
                          </a:rPr>
                        </m:ctrlPr>
                      </m:sSubPr>
                      <m:e>
                        <m:r>
                          <a:rPr lang="en-US" altLang="ja-JP" sz="2000" i="1">
                            <a:latin typeface="Cambria Math" panose="02040503050406030204" pitchFamily="18" charset="0"/>
                            <a:ea typeface="Cambria Math" panose="02040503050406030204" pitchFamily="18" charset="0"/>
                          </a:rPr>
                          <m:t>𝐸</m:t>
                        </m:r>
                      </m:e>
                      <m:sub>
                        <m:r>
                          <a:rPr lang="en-US" altLang="ja-JP" sz="2000" i="1" smtClean="0">
                            <a:solidFill>
                              <a:schemeClr val="tx1"/>
                            </a:solidFill>
                            <a:latin typeface="Cambria Math" panose="02040503050406030204" pitchFamily="18" charset="0"/>
                            <a:ea typeface="Cambria Math" panose="02040503050406030204" pitchFamily="18" charset="0"/>
                          </a:rPr>
                          <m:t>𝑝</m:t>
                        </m:r>
                        <m:r>
                          <a:rPr lang="en-US" altLang="ja-JP" sz="2000" i="1" smtClean="0">
                            <a:solidFill>
                              <a:schemeClr val="tx1"/>
                            </a:solidFill>
                            <a:latin typeface="Cambria Math" panose="02040503050406030204" pitchFamily="18" charset="0"/>
                            <a:ea typeface="Cambria Math" panose="02040503050406030204" pitchFamily="18" charset="0"/>
                          </a:rPr>
                          <m:t>(</m:t>
                        </m:r>
                        <m:sSub>
                          <m:sSubPr>
                            <m:ctrlPr>
                              <a:rPr lang="en-US" altLang="ja-JP" sz="2000" i="1" smtClean="0">
                                <a:solidFill>
                                  <a:schemeClr val="tx1"/>
                                </a:solidFill>
                                <a:latin typeface="Cambria Math" panose="02040503050406030204" pitchFamily="18" charset="0"/>
                                <a:ea typeface="Cambria Math" panose="02040503050406030204" pitchFamily="18" charset="0"/>
                              </a:rPr>
                            </m:ctrlPr>
                          </m:sSubPr>
                          <m:e>
                            <m:r>
                              <a:rPr lang="en-US" altLang="ja-JP" sz="2000" b="0" i="1" smtClean="0">
                                <a:solidFill>
                                  <a:schemeClr val="tx1"/>
                                </a:solidFill>
                                <a:latin typeface="Cambria Math" panose="02040503050406030204" pitchFamily="18" charset="0"/>
                                <a:ea typeface="Cambria Math" panose="02040503050406030204" pitchFamily="18" charset="0"/>
                              </a:rPr>
                              <m:t>h</m:t>
                            </m:r>
                          </m:e>
                          <m:sub>
                            <m:r>
                              <a:rPr lang="en-US" altLang="ja-JP" sz="2000" b="0" i="1" smtClean="0">
                                <a:solidFill>
                                  <a:schemeClr val="tx1"/>
                                </a:solidFill>
                                <a:latin typeface="Cambria Math" panose="02040503050406030204" pitchFamily="18" charset="0"/>
                                <a:ea typeface="Cambria Math" panose="02040503050406030204" pitchFamily="18" charset="0"/>
                              </a:rPr>
                              <m:t>𝑗</m:t>
                            </m:r>
                          </m:sub>
                        </m:sSub>
                        <m:r>
                          <a:rPr lang="en-US" altLang="ja-JP" sz="2000" i="1" smtClean="0">
                            <a:solidFill>
                              <a:schemeClr val="tx1"/>
                            </a:solidFill>
                            <a:latin typeface="Cambria Math" panose="02040503050406030204" pitchFamily="18" charset="0"/>
                            <a:ea typeface="Cambria Math" panose="02040503050406030204" pitchFamily="18" charset="0"/>
                          </a:rPr>
                          <m:t>|</m:t>
                        </m:r>
                        <m:r>
                          <a:rPr lang="en-US" altLang="ja-JP" sz="2000" i="1" smtClean="0">
                            <a:solidFill>
                              <a:schemeClr val="tx1"/>
                            </a:solidFill>
                            <a:latin typeface="Cambria Math" panose="02040503050406030204" pitchFamily="18" charset="0"/>
                            <a:ea typeface="Cambria Math" panose="02040503050406030204" pitchFamily="18" charset="0"/>
                          </a:rPr>
                          <m:t>𝑣</m:t>
                        </m:r>
                        <m:r>
                          <a:rPr lang="en-US" altLang="ja-JP" sz="2000" i="1" smtClean="0">
                            <a:solidFill>
                              <a:schemeClr val="tx1"/>
                            </a:solidFill>
                            <a:latin typeface="Cambria Math" panose="02040503050406030204" pitchFamily="18" charset="0"/>
                            <a:ea typeface="Cambria Math" panose="02040503050406030204" pitchFamily="18" charset="0"/>
                          </a:rPr>
                          <m:t>,</m:t>
                        </m:r>
                        <m:r>
                          <a:rPr lang="ja-JP" altLang="en-US" sz="2000" i="1">
                            <a:solidFill>
                              <a:schemeClr val="tx1"/>
                            </a:solidFill>
                            <a:latin typeface="Cambria Math" panose="02040503050406030204" pitchFamily="18" charset="0"/>
                            <a:ea typeface="Cambria Math" panose="02040503050406030204" pitchFamily="18" charset="0"/>
                          </a:rPr>
                          <m:t>𝜃</m:t>
                        </m:r>
                        <m:r>
                          <a:rPr lang="en-US" altLang="ja-JP" sz="2000" i="1">
                            <a:solidFill>
                              <a:schemeClr val="tx1"/>
                            </a:solidFill>
                            <a:latin typeface="Cambria Math" panose="02040503050406030204" pitchFamily="18" charset="0"/>
                            <a:ea typeface="Cambria Math" panose="02040503050406030204" pitchFamily="18" charset="0"/>
                          </a:rPr>
                          <m:t>)</m:t>
                        </m:r>
                        <m:r>
                          <a:rPr lang="en-US" altLang="ja-JP" sz="2000" i="1">
                            <a:latin typeface="Cambria Math" panose="02040503050406030204" pitchFamily="18" charset="0"/>
                            <a:ea typeface="Cambria Math" panose="02040503050406030204" pitchFamily="18" charset="0"/>
                          </a:rPr>
                          <m:t>𝑞</m:t>
                        </m:r>
                        <m:d>
                          <m:dPr>
                            <m:ctrlPr>
                              <a:rPr lang="en-US" altLang="ja-JP" sz="2000" i="1">
                                <a:latin typeface="Cambria Math" panose="02040503050406030204" pitchFamily="18" charset="0"/>
                                <a:ea typeface="Cambria Math" panose="02040503050406030204" pitchFamily="18" charset="0"/>
                              </a:rPr>
                            </m:ctrlPr>
                          </m:dPr>
                          <m:e>
                            <m:r>
                              <a:rPr lang="en-US" altLang="ja-JP" sz="2000" i="1">
                                <a:latin typeface="Cambria Math" panose="02040503050406030204" pitchFamily="18" charset="0"/>
                                <a:ea typeface="Cambria Math" panose="02040503050406030204" pitchFamily="18" charset="0"/>
                              </a:rPr>
                              <m:t>𝑣</m:t>
                            </m:r>
                          </m:e>
                        </m:d>
                      </m:sub>
                    </m:sSub>
                    <m:d>
                      <m:dPr>
                        <m:begChr m:val="["/>
                        <m:endChr m:val="]"/>
                        <m:ctrlPr>
                          <a:rPr lang="en-US" altLang="ja-JP" sz="2000" i="1">
                            <a:latin typeface="Cambria Math" panose="02040503050406030204" pitchFamily="18" charset="0"/>
                            <a:ea typeface="Cambria Math" panose="02040503050406030204" pitchFamily="18" charset="0"/>
                          </a:rPr>
                        </m:ctrlPr>
                      </m:dPr>
                      <m:e>
                        <m:f>
                          <m:fPr>
                            <m:ctrlPr>
                              <a:rPr lang="en-US" altLang="ja-JP" sz="2000" i="1">
                                <a:latin typeface="Cambria Math" panose="02040503050406030204" pitchFamily="18" charset="0"/>
                                <a:ea typeface="Cambria Math" panose="02040503050406030204" pitchFamily="18" charset="0"/>
                              </a:rPr>
                            </m:ctrlPr>
                          </m:fPr>
                          <m:num>
                            <m:r>
                              <a:rPr lang="ja-JP" altLang="en-US" sz="2000" i="1">
                                <a:latin typeface="Cambria Math" panose="02040503050406030204" pitchFamily="18" charset="0"/>
                                <a:ea typeface="Cambria Math" panose="02040503050406030204" pitchFamily="18" charset="0"/>
                              </a:rPr>
                              <m:t>𝜕</m:t>
                            </m:r>
                            <m:sSub>
                              <m:sSubPr>
                                <m:ctrlPr>
                                  <a:rPr lang="en-US" altLang="ja-JP" sz="2000" i="1" smtClean="0">
                                    <a:latin typeface="Cambria Math" panose="02040503050406030204" pitchFamily="18" charset="0"/>
                                    <a:ea typeface="Cambria Math" panose="02040503050406030204" pitchFamily="18" charset="0"/>
                                  </a:rPr>
                                </m:ctrlPr>
                              </m:sSubPr>
                              <m:e>
                                <m:r>
                                  <m:rPr>
                                    <m:sty m:val="p"/>
                                  </m:rPr>
                                  <a:rPr lang="el-GR" altLang="ja-JP" sz="2000" i="1" smtClean="0">
                                    <a:latin typeface="Cambria Math" panose="02040503050406030204" pitchFamily="18" charset="0"/>
                                    <a:ea typeface="Cambria Math" panose="02040503050406030204" pitchFamily="18" charset="0"/>
                                  </a:rPr>
                                  <m:t>Φ</m:t>
                                </m:r>
                              </m:e>
                              <m:sub>
                                <m:r>
                                  <a:rPr lang="en-US" altLang="ja-JP" sz="2000" b="0" i="1" smtClean="0">
                                    <a:latin typeface="Cambria Math" panose="02040503050406030204" pitchFamily="18" charset="0"/>
                                    <a:ea typeface="Cambria Math" panose="02040503050406030204" pitchFamily="18" charset="0"/>
                                  </a:rPr>
                                  <m:t>𝑗</m:t>
                                </m:r>
                              </m:sub>
                            </m:sSub>
                          </m:num>
                          <m:den>
                            <m:r>
                              <a:rPr lang="ja-JP" altLang="en-US" sz="2000" i="1">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ea typeface="Cambria Math" panose="02040503050406030204" pitchFamily="18" charset="0"/>
                                  </a:rPr>
                                </m:ctrlPr>
                              </m:sSubPr>
                              <m:e>
                                <m:r>
                                  <a:rPr lang="en-US" altLang="ja-JP" sz="2000" i="1">
                                    <a:latin typeface="Cambria Math" panose="02040503050406030204" pitchFamily="18" charset="0"/>
                                    <a:ea typeface="Cambria Math" panose="02040503050406030204" pitchFamily="18" charset="0"/>
                                  </a:rPr>
                                  <m:t>𝑤</m:t>
                                </m:r>
                              </m:e>
                              <m:sub>
                                <m:r>
                                  <a:rPr lang="en-US" altLang="ja-JP" sz="2000" i="1">
                                    <a:latin typeface="Cambria Math" panose="02040503050406030204" pitchFamily="18" charset="0"/>
                                    <a:ea typeface="Cambria Math" panose="02040503050406030204" pitchFamily="18" charset="0"/>
                                  </a:rPr>
                                  <m:t>𝑖𝑗</m:t>
                                </m:r>
                              </m:sub>
                            </m:sSub>
                          </m:den>
                        </m:f>
                      </m:e>
                    </m:d>
                    <m:r>
                      <a:rPr lang="en-US" altLang="ja-JP" sz="2000" b="0" i="0" smtClean="0">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ea typeface="Cambria Math" panose="02040503050406030204" pitchFamily="18" charset="0"/>
                          </a:rPr>
                        </m:ctrlPr>
                      </m:sSubPr>
                      <m:e>
                        <m:r>
                          <a:rPr lang="en-US" altLang="ja-JP" sz="2000" i="1">
                            <a:latin typeface="Cambria Math" panose="02040503050406030204" pitchFamily="18" charset="0"/>
                            <a:ea typeface="Cambria Math" panose="02040503050406030204" pitchFamily="18" charset="0"/>
                          </a:rPr>
                          <m:t>𝐸</m:t>
                        </m:r>
                      </m:e>
                      <m:sub>
                        <m:r>
                          <a:rPr lang="en-US" altLang="ja-JP" sz="2000" i="1">
                            <a:latin typeface="Cambria Math" panose="02040503050406030204" pitchFamily="18" charset="0"/>
                            <a:ea typeface="Cambria Math" panose="02040503050406030204" pitchFamily="18" charset="0"/>
                          </a:rPr>
                          <m:t>𝑝</m:t>
                        </m:r>
                        <m:r>
                          <a:rPr lang="en-US" altLang="ja-JP" sz="2000" i="1">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ea typeface="Cambria Math" panose="02040503050406030204" pitchFamily="18" charset="0"/>
                              </a:rPr>
                            </m:ctrlPr>
                          </m:sSubPr>
                          <m:e>
                            <m:r>
                              <a:rPr lang="en-US" altLang="ja-JP" sz="2000" b="0" i="1" smtClean="0">
                                <a:latin typeface="Cambria Math" panose="02040503050406030204" pitchFamily="18" charset="0"/>
                                <a:ea typeface="Cambria Math" panose="02040503050406030204" pitchFamily="18" charset="0"/>
                              </a:rPr>
                              <m:t>𝑣</m:t>
                            </m:r>
                          </m:e>
                          <m:sub>
                            <m:r>
                              <a:rPr lang="en-US" altLang="ja-JP" sz="2000" b="0" i="1" smtClean="0">
                                <a:latin typeface="Cambria Math" panose="02040503050406030204" pitchFamily="18" charset="0"/>
                                <a:ea typeface="Cambria Math" panose="02040503050406030204" pitchFamily="18" charset="0"/>
                              </a:rPr>
                              <m:t>𝑖</m:t>
                            </m:r>
                          </m:sub>
                        </m:sSub>
                        <m:r>
                          <a:rPr lang="en-US" altLang="ja-JP" sz="2000" i="1">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ea typeface="Cambria Math" panose="02040503050406030204" pitchFamily="18" charset="0"/>
                              </a:rPr>
                            </m:ctrlPr>
                          </m:sSubPr>
                          <m:e>
                            <m:r>
                              <a:rPr lang="en-US" altLang="ja-JP" sz="2000" b="0" i="1" smtClean="0">
                                <a:latin typeface="Cambria Math" panose="02040503050406030204" pitchFamily="18" charset="0"/>
                                <a:ea typeface="Cambria Math" panose="02040503050406030204" pitchFamily="18" charset="0"/>
                              </a:rPr>
                              <m:t>h</m:t>
                            </m:r>
                          </m:e>
                          <m:sub>
                            <m:r>
                              <a:rPr lang="en-US" altLang="ja-JP" sz="2000" i="1">
                                <a:latin typeface="Cambria Math" panose="02040503050406030204" pitchFamily="18" charset="0"/>
                                <a:ea typeface="Cambria Math" panose="02040503050406030204" pitchFamily="18" charset="0"/>
                              </a:rPr>
                              <m:t>𝑗</m:t>
                            </m:r>
                          </m:sub>
                        </m:sSub>
                        <m:r>
                          <a:rPr lang="en-US" altLang="ja-JP" sz="2000" i="1">
                            <a:latin typeface="Cambria Math" panose="02040503050406030204" pitchFamily="18" charset="0"/>
                            <a:ea typeface="Cambria Math" panose="02040503050406030204" pitchFamily="18" charset="0"/>
                          </a:rPr>
                          <m:t>|</m:t>
                        </m:r>
                        <m:r>
                          <a:rPr lang="ja-JP" altLang="en-US" sz="2000" i="1">
                            <a:latin typeface="Cambria Math" panose="02040503050406030204" pitchFamily="18" charset="0"/>
                            <a:ea typeface="Cambria Math" panose="02040503050406030204" pitchFamily="18" charset="0"/>
                          </a:rPr>
                          <m:t>𝜃</m:t>
                        </m:r>
                        <m:r>
                          <a:rPr lang="en-US" altLang="ja-JP" sz="2000" i="1">
                            <a:latin typeface="Cambria Math" panose="02040503050406030204" pitchFamily="18" charset="0"/>
                            <a:ea typeface="Cambria Math" panose="02040503050406030204" pitchFamily="18" charset="0"/>
                          </a:rPr>
                          <m:t>)</m:t>
                        </m:r>
                      </m:sub>
                    </m:sSub>
                    <m:d>
                      <m:dPr>
                        <m:begChr m:val="["/>
                        <m:endChr m:val="]"/>
                        <m:ctrlPr>
                          <a:rPr lang="en-US" altLang="ja-JP" sz="2000" i="1">
                            <a:latin typeface="Cambria Math" panose="02040503050406030204" pitchFamily="18" charset="0"/>
                            <a:ea typeface="Cambria Math" panose="02040503050406030204" pitchFamily="18" charset="0"/>
                          </a:rPr>
                        </m:ctrlPr>
                      </m:dPr>
                      <m:e>
                        <m:f>
                          <m:fPr>
                            <m:ctrlPr>
                              <a:rPr lang="en-US" altLang="ja-JP" sz="2000" i="1">
                                <a:latin typeface="Cambria Math" panose="02040503050406030204" pitchFamily="18" charset="0"/>
                                <a:ea typeface="Cambria Math" panose="02040503050406030204" pitchFamily="18" charset="0"/>
                              </a:rPr>
                            </m:ctrlPr>
                          </m:fPr>
                          <m:num>
                            <m:r>
                              <a:rPr lang="ja-JP" altLang="en-US" sz="2000" i="1">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ea typeface="Cambria Math" panose="02040503050406030204" pitchFamily="18" charset="0"/>
                                  </a:rPr>
                                </m:ctrlPr>
                              </m:sSubPr>
                              <m:e>
                                <m:r>
                                  <m:rPr>
                                    <m:sty m:val="p"/>
                                  </m:rPr>
                                  <a:rPr lang="el-GR" altLang="ja-JP" sz="2000" i="1">
                                    <a:latin typeface="Cambria Math" panose="02040503050406030204" pitchFamily="18" charset="0"/>
                                    <a:ea typeface="Cambria Math" panose="02040503050406030204" pitchFamily="18" charset="0"/>
                                  </a:rPr>
                                  <m:t>Φ</m:t>
                                </m:r>
                              </m:e>
                              <m:sub>
                                <m:r>
                                  <a:rPr lang="en-US" altLang="ja-JP" sz="2000" b="0" i="1" smtClean="0">
                                    <a:latin typeface="Cambria Math" panose="02040503050406030204" pitchFamily="18" charset="0"/>
                                    <a:ea typeface="Cambria Math" panose="02040503050406030204" pitchFamily="18" charset="0"/>
                                  </a:rPr>
                                  <m:t>𝑖𝑗</m:t>
                                </m:r>
                              </m:sub>
                            </m:sSub>
                          </m:num>
                          <m:den>
                            <m:r>
                              <a:rPr lang="ja-JP" altLang="en-US" sz="2000" i="1">
                                <a:latin typeface="Cambria Math" panose="02040503050406030204" pitchFamily="18" charset="0"/>
                                <a:ea typeface="Cambria Math" panose="02040503050406030204" pitchFamily="18" charset="0"/>
                              </a:rPr>
                              <m:t>𝜕</m:t>
                            </m:r>
                            <m:sSub>
                              <m:sSubPr>
                                <m:ctrlPr>
                                  <a:rPr lang="en-US" altLang="ja-JP" sz="2000" i="1">
                                    <a:latin typeface="Cambria Math" panose="02040503050406030204" pitchFamily="18" charset="0"/>
                                    <a:ea typeface="Cambria Math" panose="02040503050406030204" pitchFamily="18" charset="0"/>
                                  </a:rPr>
                                </m:ctrlPr>
                              </m:sSubPr>
                              <m:e>
                                <m:r>
                                  <a:rPr lang="en-US" altLang="ja-JP" sz="2000" i="1">
                                    <a:latin typeface="Cambria Math" panose="02040503050406030204" pitchFamily="18" charset="0"/>
                                    <a:ea typeface="Cambria Math" panose="02040503050406030204" pitchFamily="18" charset="0"/>
                                  </a:rPr>
                                  <m:t>𝑤</m:t>
                                </m:r>
                              </m:e>
                              <m:sub>
                                <m:r>
                                  <a:rPr lang="en-US" altLang="ja-JP" sz="2000" i="1">
                                    <a:latin typeface="Cambria Math" panose="02040503050406030204" pitchFamily="18" charset="0"/>
                                    <a:ea typeface="Cambria Math" panose="02040503050406030204" pitchFamily="18" charset="0"/>
                                  </a:rPr>
                                  <m:t>𝑖𝑗</m:t>
                                </m:r>
                              </m:sub>
                            </m:sSub>
                          </m:den>
                        </m:f>
                      </m:e>
                    </m:d>
                  </m:oMath>
                </a14:m>
                <a:r>
                  <a:rPr kumimoji="1" lang="ja-JP" altLang="en-US" dirty="0"/>
                  <a:t>　</a:t>
                </a:r>
                <a:endParaRPr lang="en-US" altLang="ja-JP" dirty="0"/>
              </a:p>
              <a:p>
                <a:pPr lvl="1"/>
                <a:r>
                  <a:rPr kumimoji="1" lang="ja-JP" altLang="en-US" dirty="0"/>
                  <a:t>第一項は、</a:t>
                </a:r>
                <a14:m>
                  <m:oMath xmlns:m="http://schemas.openxmlformats.org/officeDocument/2006/math">
                    <m:r>
                      <a:rPr kumimoji="1" lang="en-US" altLang="ja-JP" sz="1600" b="0" i="1" smtClean="0">
                        <a:latin typeface="Cambria Math" panose="02040503050406030204" pitchFamily="18" charset="0"/>
                        <a:ea typeface="Cambria Math" panose="02040503050406030204" pitchFamily="18" charset="0"/>
                      </a:rPr>
                      <m:t>𝑞</m:t>
                    </m:r>
                    <m:r>
                      <a:rPr kumimoji="1" lang="en-US" altLang="ja-JP" sz="1600" b="0" i="1" smtClean="0">
                        <a:latin typeface="Cambria Math" panose="02040503050406030204" pitchFamily="18" charset="0"/>
                        <a:ea typeface="Cambria Math" panose="02040503050406030204" pitchFamily="18" charset="0"/>
                      </a:rPr>
                      <m:t>(</m:t>
                    </m:r>
                    <m:r>
                      <a:rPr kumimoji="1" lang="en-US" altLang="ja-JP" sz="1600" b="0" i="1" smtClean="0">
                        <a:latin typeface="Cambria Math" panose="02040503050406030204" pitchFamily="18" charset="0"/>
                        <a:ea typeface="Cambria Math" panose="02040503050406030204" pitchFamily="18" charset="0"/>
                      </a:rPr>
                      <m:t>𝑣</m:t>
                    </m:r>
                    <m:r>
                      <a:rPr kumimoji="1" lang="en-US" altLang="ja-JP" sz="1600" b="0" i="1" smtClean="0">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による</m:t>
                    </m:r>
                  </m:oMath>
                </a14:m>
                <a:r>
                  <a:rPr kumimoji="1" lang="ja-JP" altLang="en-US" dirty="0"/>
                  <a:t>期待値をサンプル平均で置き換え可能</a:t>
                </a:r>
                <a:endParaRPr kumimoji="1" lang="en-US" altLang="ja-JP" dirty="0"/>
              </a:p>
              <a:p>
                <a:pPr lvl="1"/>
                <a:r>
                  <a:rPr kumimoji="1" lang="ja-JP" altLang="en-US" dirty="0"/>
                  <a:t>第二項は、</a:t>
                </a:r>
                <a:r>
                  <a:rPr lang="en-US" altLang="ja-JP" sz="1600" dirty="0">
                    <a:ea typeface="Cambria Math" panose="02040503050406030204" pitchFamily="18" charset="0"/>
                  </a:rPr>
                  <a:t> </a:t>
                </a:r>
                <a14:m>
                  <m:oMath xmlns:m="http://schemas.openxmlformats.org/officeDocument/2006/math">
                    <m:r>
                      <a:rPr lang="en-US" altLang="ja-JP" sz="1600" i="1">
                        <a:latin typeface="Cambria Math" panose="02040503050406030204" pitchFamily="18" charset="0"/>
                        <a:ea typeface="Cambria Math" panose="02040503050406030204" pitchFamily="18" charset="0"/>
                      </a:rPr>
                      <m:t>𝑝</m:t>
                    </m:r>
                    <m:r>
                      <a:rPr lang="en-US" altLang="ja-JP" sz="1600" i="1">
                        <a:latin typeface="Cambria Math" panose="02040503050406030204" pitchFamily="18" charset="0"/>
                        <a:ea typeface="Cambria Math" panose="02040503050406030204" pitchFamily="18" charset="0"/>
                      </a:rPr>
                      <m:t>(</m:t>
                    </m:r>
                    <m:sSub>
                      <m:sSubPr>
                        <m:ctrlPr>
                          <a:rPr lang="en-US" altLang="ja-JP" sz="1600" i="1">
                            <a:latin typeface="Cambria Math" panose="02040503050406030204" pitchFamily="18" charset="0"/>
                            <a:ea typeface="Cambria Math" panose="02040503050406030204" pitchFamily="18" charset="0"/>
                          </a:rPr>
                        </m:ctrlPr>
                      </m:sSubPr>
                      <m:e>
                        <m:r>
                          <a:rPr lang="en-US" altLang="ja-JP" sz="1600" b="0" i="1" smtClean="0">
                            <a:latin typeface="Cambria Math" panose="02040503050406030204" pitchFamily="18" charset="0"/>
                            <a:ea typeface="Cambria Math" panose="02040503050406030204" pitchFamily="18" charset="0"/>
                          </a:rPr>
                          <m:t>𝑣</m:t>
                        </m:r>
                      </m:e>
                      <m:sub>
                        <m:r>
                          <a:rPr lang="en-US" altLang="ja-JP" sz="1600" b="0" i="1" smtClean="0">
                            <a:latin typeface="Cambria Math" panose="02040503050406030204" pitchFamily="18" charset="0"/>
                            <a:ea typeface="Cambria Math" panose="02040503050406030204" pitchFamily="18" charset="0"/>
                          </a:rPr>
                          <m:t>𝑖</m:t>
                        </m:r>
                      </m:sub>
                    </m:sSub>
                    <m:r>
                      <a:rPr lang="en-US" altLang="ja-JP" sz="1600" i="1">
                        <a:latin typeface="Cambria Math" panose="02040503050406030204" pitchFamily="18" charset="0"/>
                        <a:ea typeface="Cambria Math" panose="02040503050406030204" pitchFamily="18" charset="0"/>
                      </a:rPr>
                      <m:t>,</m:t>
                    </m:r>
                    <m:sSub>
                      <m:sSubPr>
                        <m:ctrlPr>
                          <a:rPr lang="en-US" altLang="ja-JP" sz="1600" i="1">
                            <a:latin typeface="Cambria Math" panose="02040503050406030204" pitchFamily="18" charset="0"/>
                            <a:ea typeface="Cambria Math" panose="02040503050406030204" pitchFamily="18" charset="0"/>
                          </a:rPr>
                        </m:ctrlPr>
                      </m:sSubPr>
                      <m:e>
                        <m:r>
                          <a:rPr lang="en-US" altLang="ja-JP" sz="1600" b="0" i="1" smtClean="0">
                            <a:latin typeface="Cambria Math" panose="02040503050406030204" pitchFamily="18" charset="0"/>
                            <a:ea typeface="Cambria Math" panose="02040503050406030204" pitchFamily="18" charset="0"/>
                          </a:rPr>
                          <m:t>h</m:t>
                        </m:r>
                      </m:e>
                      <m:sub>
                        <m:r>
                          <a:rPr lang="en-US" altLang="ja-JP" sz="1600" i="1">
                            <a:latin typeface="Cambria Math" panose="02040503050406030204" pitchFamily="18" charset="0"/>
                            <a:ea typeface="Cambria Math" panose="02040503050406030204" pitchFamily="18" charset="0"/>
                          </a:rPr>
                          <m:t>𝑗</m:t>
                        </m:r>
                      </m:sub>
                    </m:sSub>
                    <m:r>
                      <a:rPr lang="en-US" altLang="ja-JP" sz="1600" i="1">
                        <a:latin typeface="Cambria Math" panose="02040503050406030204" pitchFamily="18" charset="0"/>
                        <a:ea typeface="Cambria Math" panose="02040503050406030204" pitchFamily="18" charset="0"/>
                      </a:rPr>
                      <m:t>|</m:t>
                    </m:r>
                    <m:r>
                      <a:rPr lang="ja-JP" altLang="en-US" sz="1600" i="1">
                        <a:latin typeface="Cambria Math" panose="02040503050406030204" pitchFamily="18" charset="0"/>
                        <a:ea typeface="Cambria Math" panose="02040503050406030204" pitchFamily="18" charset="0"/>
                      </a:rPr>
                      <m:t>𝜃</m:t>
                    </m:r>
                    <m:r>
                      <a:rPr lang="en-US" altLang="ja-JP" sz="1600" i="1">
                        <a:latin typeface="Cambria Math" panose="02040503050406030204" pitchFamily="18" charset="0"/>
                        <a:ea typeface="Cambria Math" panose="02040503050406030204" pitchFamily="18" charset="0"/>
                      </a:rPr>
                      <m:t>)</m:t>
                    </m:r>
                  </m:oMath>
                </a14:m>
                <a:r>
                  <a:rPr kumimoji="1" lang="ja-JP" altLang="en-US" dirty="0"/>
                  <a:t>の評価が難しく、計算が困難</a:t>
                </a:r>
                <a:endParaRPr kumimoji="1" lang="en-US" altLang="ja-JP" dirty="0"/>
              </a:p>
              <a:p>
                <a:pPr marL="0" indent="0">
                  <a:buNone/>
                </a:pPr>
                <a:r>
                  <a:rPr kumimoji="1" lang="ja-JP" altLang="en-US" dirty="0"/>
                  <a:t>→ </a:t>
                </a:r>
                <a:r>
                  <a:rPr lang="ja-JP" altLang="en-US" dirty="0"/>
                  <a:t>平均場近似やマルコフ連鎖モンテカルロ法による近似</a:t>
                </a:r>
                <a:endParaRPr lang="en-US" altLang="ja-JP" dirty="0"/>
              </a:p>
              <a:p>
                <a:pPr marL="0" indent="0">
                  <a:buNone/>
                </a:pPr>
                <a:r>
                  <a:rPr kumimoji="1" lang="ja-JP" altLang="en-US" dirty="0"/>
                  <a:t>　 → コントラスティブ・ダイバージェンス法</a:t>
                </a:r>
                <a:endParaRPr kumimoji="1" lang="en-US" altLang="ja-JP" dirty="0"/>
              </a:p>
              <a:p>
                <a:pPr marL="0" indent="0">
                  <a:buNone/>
                </a:pPr>
                <a:r>
                  <a:rPr kumimoji="1" lang="en-US" altLang="ja-JP" dirty="0"/>
                  <a:t> </a:t>
                </a:r>
                <a:r>
                  <a:rPr kumimoji="1" lang="ja-JP" altLang="en-US" dirty="0"/>
                  <a:t>　 　・ギブスサンプリングを用いた学習法を修正したものだと考える</a:t>
                </a:r>
                <a:endParaRPr kumimoji="1" lang="en-US" altLang="ja-JP" dirty="0"/>
              </a:p>
              <a:p>
                <a:pPr marL="0" indent="0">
                  <a:buNone/>
                </a:pPr>
                <a:endParaRPr kumimoji="1" lang="en-US" altLang="ja-JP" dirty="0"/>
              </a:p>
              <a:p>
                <a:pPr marL="0" indent="0">
                  <a:buNone/>
                </a:pPr>
                <a:r>
                  <a:rPr lang="en-US" altLang="ja-JP" sz="1600" dirty="0"/>
                  <a:t>※</a:t>
                </a:r>
                <a:r>
                  <a:rPr lang="ja-JP" altLang="en-US" sz="1600" dirty="0"/>
                  <a:t>ちなみに</a:t>
                </a:r>
                <a:r>
                  <a:rPr lang="en-US" altLang="ja-JP" sz="1600" dirty="0"/>
                  <a:t>(3.10)</a:t>
                </a:r>
                <a:r>
                  <a:rPr lang="ja-JP" altLang="en-US" sz="1600" dirty="0"/>
                  <a:t>の第二項の評価にギブスサンプリングをそのまま用いるとどえらい計算時間がかかる上に、サンプル数が少ないと近似精度が保証できない。</a:t>
                </a:r>
                <a:endParaRPr kumimoji="1" lang="ja-JP" altLang="en-US" sz="1600" dirty="0"/>
              </a:p>
            </p:txBody>
          </p:sp>
        </mc:Choice>
        <mc:Fallback xmlns="">
          <p:sp>
            <p:nvSpPr>
              <p:cNvPr id="2" name="コンテンツ プレースホルダー 1">
                <a:extLst>
                  <a:ext uri="{FF2B5EF4-FFF2-40B4-BE49-F238E27FC236}">
                    <a16:creationId xmlns:a16="http://schemas.microsoft.com/office/drawing/2014/main" id="{25720941-7C1E-4A0D-8EA4-BF66B6605663}"/>
                  </a:ext>
                </a:extLst>
              </p:cNvPr>
              <p:cNvSpPr>
                <a:spLocks noGrp="1" noRot="1" noChangeAspect="1" noMove="1" noResize="1" noEditPoints="1" noAdjustHandles="1" noChangeArrowheads="1" noChangeShapeType="1" noTextEdit="1"/>
              </p:cNvSpPr>
              <p:nvPr>
                <p:ph idx="1"/>
              </p:nvPr>
            </p:nvSpPr>
            <p:spPr>
              <a:blipFill>
                <a:blip r:embed="rId2"/>
                <a:stretch>
                  <a:fillRect l="-778" t="-350"/>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035BB05C-B071-4292-9C71-C485A6B71973}"/>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18AFBEB0-6F3C-4026-BA8C-D07E9DBF27EF}"/>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A1986545-300D-4925-871C-FC5DCA41749F}"/>
              </a:ext>
            </a:extLst>
          </p:cNvPr>
          <p:cNvSpPr>
            <a:spLocks noGrp="1"/>
          </p:cNvSpPr>
          <p:nvPr>
            <p:ph type="sldNum" sz="quarter" idx="12"/>
          </p:nvPr>
        </p:nvSpPr>
        <p:spPr/>
        <p:txBody>
          <a:bodyPr/>
          <a:lstStyle/>
          <a:p>
            <a:fld id="{0A308975-6624-A64B-9276-C536B2E7A4FC}" type="slidenum">
              <a:rPr kumimoji="1" lang="ja-JP" altLang="en-US" smtClean="0"/>
              <a:pPr/>
              <a:t>16</a:t>
            </a:fld>
            <a:endParaRPr kumimoji="1" lang="ja-JP" altLang="en-US"/>
          </a:p>
        </p:txBody>
      </p:sp>
      <p:sp>
        <p:nvSpPr>
          <p:cNvPr id="6" name="タイトル 5">
            <a:extLst>
              <a:ext uri="{FF2B5EF4-FFF2-40B4-BE49-F238E27FC236}">
                <a16:creationId xmlns:a16="http://schemas.microsoft.com/office/drawing/2014/main" id="{276D99F2-4FE0-465A-8234-F68EDAE29297}"/>
              </a:ext>
            </a:extLst>
          </p:cNvPr>
          <p:cNvSpPr>
            <a:spLocks noGrp="1"/>
          </p:cNvSpPr>
          <p:nvPr>
            <p:ph type="title"/>
          </p:nvPr>
        </p:nvSpPr>
        <p:spPr/>
        <p:txBody>
          <a:bodyPr/>
          <a:lstStyle/>
          <a:p>
            <a:r>
              <a:rPr lang="ja-JP" altLang="en-US" dirty="0"/>
              <a:t>指数型ハーモニウム族（</a:t>
            </a:r>
            <a:r>
              <a:rPr lang="en-US" altLang="ja-JP" dirty="0"/>
              <a:t>EFH</a:t>
            </a:r>
            <a:r>
              <a:rPr lang="ja-JP" altLang="en-US" dirty="0"/>
              <a:t>） （</a:t>
            </a:r>
            <a:r>
              <a:rPr lang="en-US" altLang="ja-JP" dirty="0"/>
              <a:t>4/4</a:t>
            </a:r>
            <a:r>
              <a:rPr lang="ja-JP" altLang="en-US" dirty="0"/>
              <a:t>）</a:t>
            </a:r>
            <a:endParaRPr kumimoji="1" lang="ja-JP" altLang="en-US" dirty="0"/>
          </a:p>
        </p:txBody>
      </p:sp>
      <p:sp>
        <p:nvSpPr>
          <p:cNvPr id="7" name="テキスト ボックス 6">
            <a:extLst>
              <a:ext uri="{FF2B5EF4-FFF2-40B4-BE49-F238E27FC236}">
                <a16:creationId xmlns:a16="http://schemas.microsoft.com/office/drawing/2014/main" id="{0D69F0E0-C5EF-41EF-BA37-71110B254490}"/>
              </a:ext>
            </a:extLst>
          </p:cNvPr>
          <p:cNvSpPr txBox="1"/>
          <p:nvPr/>
        </p:nvSpPr>
        <p:spPr>
          <a:xfrm>
            <a:off x="8094806" y="1078117"/>
            <a:ext cx="812800" cy="369332"/>
          </a:xfrm>
          <a:prstGeom prst="rect">
            <a:avLst/>
          </a:prstGeom>
          <a:noFill/>
        </p:spPr>
        <p:txBody>
          <a:bodyPr wrap="square" rtlCol="0">
            <a:spAutoFit/>
          </a:bodyPr>
          <a:lstStyle/>
          <a:p>
            <a:r>
              <a:rPr kumimoji="1" lang="en-US" altLang="ja-JP" dirty="0"/>
              <a:t>(3.10)</a:t>
            </a:r>
            <a:endParaRPr kumimoji="1" lang="ja-JP" altLang="en-US" dirty="0"/>
          </a:p>
        </p:txBody>
      </p:sp>
    </p:spTree>
    <p:extLst>
      <p:ext uri="{BB962C8B-B14F-4D97-AF65-F5344CB8AC3E}">
        <p14:creationId xmlns:p14="http://schemas.microsoft.com/office/powerpoint/2010/main" val="38358874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0111D1C6-FB88-44FF-B0B4-F18B8F031361}"/>
                  </a:ext>
                </a:extLst>
              </p:cNvPr>
              <p:cNvSpPr>
                <a:spLocks noGrp="1"/>
              </p:cNvSpPr>
              <p:nvPr>
                <p:ph idx="1"/>
              </p:nvPr>
            </p:nvSpPr>
            <p:spPr/>
            <p:txBody>
              <a:bodyPr/>
              <a:lstStyle/>
              <a:p>
                <a:r>
                  <a:rPr kumimoji="1" lang="ja-JP" altLang="en-US" dirty="0"/>
                  <a:t>収束するまで繰り返す必要のあるギプスサンプリングを</a:t>
                </a:r>
                <a14:m>
                  <m:oMath xmlns:m="http://schemas.openxmlformats.org/officeDocument/2006/math">
                    <m:r>
                      <a:rPr kumimoji="1" lang="en-US" altLang="ja-JP" b="0" i="1" smtClean="0">
                        <a:latin typeface="Cambria Math" panose="02040503050406030204" pitchFamily="18" charset="0"/>
                      </a:rPr>
                      <m:t>𝑘</m:t>
                    </m:r>
                  </m:oMath>
                </a14:m>
                <a:r>
                  <a:rPr kumimoji="1" lang="ja-JP" altLang="en-US" dirty="0"/>
                  <a:t>回だけ行う</a:t>
                </a:r>
                <a:endParaRPr lang="en-US" altLang="ja-JP" i="1" dirty="0">
                  <a:latin typeface="Cambria Math" panose="02040503050406030204" pitchFamily="18" charset="0"/>
                  <a:ea typeface="Cambria Math" panose="02040503050406030204" pitchFamily="18" charset="0"/>
                </a:endParaRPr>
              </a:p>
              <a:p>
                <a:pPr marL="0" indent="0" algn="ctr">
                  <a:buNone/>
                </a:pPr>
                <a14:m>
                  <m:oMath xmlns:m="http://schemas.openxmlformats.org/officeDocument/2006/math">
                    <m:r>
                      <a:rPr lang="en-US" altLang="ja-JP" i="1" smtClean="0">
                        <a:latin typeface="Cambria Math" panose="02040503050406030204" pitchFamily="18" charset="0"/>
                        <a:ea typeface="Cambria Math" panose="02040503050406030204" pitchFamily="18" charset="0"/>
                      </a:rPr>
                      <m:t>∆</m:t>
                    </m:r>
                    <m:sSub>
                      <m:sSubPr>
                        <m:ctrlPr>
                          <a:rPr lang="en-US" altLang="ja-JP" i="1" smtClean="0">
                            <a:latin typeface="Cambria Math" panose="02040503050406030204" pitchFamily="18" charset="0"/>
                            <a:ea typeface="Cambria Math" panose="02040503050406030204" pitchFamily="18" charset="0"/>
                          </a:rPr>
                        </m:ctrlPr>
                      </m:sSubPr>
                      <m:e>
                        <m:r>
                          <a:rPr lang="en-US" altLang="ja-JP" b="0" i="1" smtClean="0">
                            <a:latin typeface="Cambria Math" panose="02040503050406030204" pitchFamily="18" charset="0"/>
                            <a:ea typeface="Cambria Math" panose="02040503050406030204" pitchFamily="18" charset="0"/>
                          </a:rPr>
                          <m:t>𝑤</m:t>
                        </m:r>
                      </m:e>
                      <m:sub>
                        <m:r>
                          <a:rPr lang="en-US" altLang="ja-JP" b="0" i="1" smtClean="0">
                            <a:latin typeface="Cambria Math" panose="02040503050406030204" pitchFamily="18" charset="0"/>
                            <a:ea typeface="Cambria Math" panose="02040503050406030204" pitchFamily="18" charset="0"/>
                          </a:rPr>
                          <m:t>𝑖𝑗</m:t>
                        </m:r>
                      </m:sub>
                    </m:sSub>
                    <m:r>
                      <a:rPr lang="en-US" altLang="ja-JP" i="1">
                        <a:latin typeface="Cambria Math" panose="02040503050406030204" pitchFamily="18" charset="0"/>
                        <a:ea typeface="Cambria Math" panose="02040503050406030204" pitchFamily="18" charset="0"/>
                      </a:rPr>
                      <m:t>∝</m:t>
                    </m:r>
                    <m:sSub>
                      <m:sSubPr>
                        <m:ctrlPr>
                          <a:rPr lang="en-US" altLang="ja-JP" i="1" smtClean="0">
                            <a:latin typeface="Cambria Math" panose="02040503050406030204" pitchFamily="18" charset="0"/>
                            <a:ea typeface="Cambria Math" panose="02040503050406030204" pitchFamily="18" charset="0"/>
                          </a:rPr>
                        </m:ctrlPr>
                      </m:sSubPr>
                      <m:e>
                        <m:r>
                          <a:rPr lang="en-US" altLang="ja-JP" b="0" i="1" smtClean="0">
                            <a:latin typeface="Cambria Math" panose="02040503050406030204" pitchFamily="18" charset="0"/>
                            <a:ea typeface="Cambria Math" panose="02040503050406030204" pitchFamily="18" charset="0"/>
                          </a:rPr>
                          <m:t>𝐸</m:t>
                        </m:r>
                      </m:e>
                      <m:sub>
                        <m:r>
                          <a:rPr lang="en-US" altLang="ja-JP" b="0" i="1" smtClean="0">
                            <a:latin typeface="Cambria Math" panose="02040503050406030204" pitchFamily="18" charset="0"/>
                            <a:ea typeface="Cambria Math" panose="02040503050406030204" pitchFamily="18" charset="0"/>
                          </a:rPr>
                          <m:t>𝑝</m:t>
                        </m:r>
                        <m:r>
                          <a:rPr lang="en-US" altLang="ja-JP" b="0" i="1" smtClean="0">
                            <a:latin typeface="Cambria Math" panose="02040503050406030204" pitchFamily="18" charset="0"/>
                            <a:ea typeface="Cambria Math" panose="02040503050406030204" pitchFamily="18" charset="0"/>
                          </a:rPr>
                          <m:t>(</m:t>
                        </m:r>
                        <m:sSub>
                          <m:sSubPr>
                            <m:ctrlPr>
                              <a:rPr lang="en-US" altLang="ja-JP" b="0" i="1" smtClean="0">
                                <a:latin typeface="Cambria Math" panose="02040503050406030204" pitchFamily="18" charset="0"/>
                                <a:ea typeface="Cambria Math" panose="02040503050406030204" pitchFamily="18" charset="0"/>
                              </a:rPr>
                            </m:ctrlPr>
                          </m:sSubPr>
                          <m:e>
                            <m:r>
                              <a:rPr lang="en-US" altLang="ja-JP" b="0" i="1" smtClean="0">
                                <a:latin typeface="Cambria Math" panose="02040503050406030204" pitchFamily="18" charset="0"/>
                                <a:ea typeface="Cambria Math" panose="02040503050406030204" pitchFamily="18" charset="0"/>
                              </a:rPr>
                              <m:t>h</m:t>
                            </m:r>
                          </m:e>
                          <m:sub>
                            <m:r>
                              <a:rPr lang="en-US" altLang="ja-JP" b="0" i="1" smtClean="0">
                                <a:latin typeface="Cambria Math" panose="02040503050406030204" pitchFamily="18" charset="0"/>
                                <a:ea typeface="Cambria Math" panose="02040503050406030204" pitchFamily="18" charset="0"/>
                              </a:rPr>
                              <m:t>𝑗</m:t>
                            </m:r>
                          </m:sub>
                        </m:sSub>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𝑣</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𝜃</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𝑞</m:t>
                        </m:r>
                        <m:d>
                          <m:dPr>
                            <m:ctrlPr>
                              <a:rPr lang="en-US" altLang="ja-JP" b="0" i="1" smtClean="0">
                                <a:latin typeface="Cambria Math" panose="02040503050406030204" pitchFamily="18" charset="0"/>
                                <a:ea typeface="Cambria Math" panose="02040503050406030204" pitchFamily="18" charset="0"/>
                              </a:rPr>
                            </m:ctrlPr>
                          </m:dPr>
                          <m:e>
                            <m:r>
                              <a:rPr lang="en-US" altLang="ja-JP" b="0" i="1" smtClean="0">
                                <a:latin typeface="Cambria Math" panose="02040503050406030204" pitchFamily="18" charset="0"/>
                                <a:ea typeface="Cambria Math" panose="02040503050406030204" pitchFamily="18" charset="0"/>
                              </a:rPr>
                              <m:t>𝑣</m:t>
                            </m:r>
                          </m:e>
                        </m:d>
                      </m:sub>
                    </m:sSub>
                    <m:d>
                      <m:dPr>
                        <m:begChr m:val="["/>
                        <m:endChr m:val="]"/>
                        <m:ctrlPr>
                          <a:rPr lang="en-US" altLang="ja-JP" i="1" smtClean="0">
                            <a:latin typeface="Cambria Math" panose="02040503050406030204" pitchFamily="18" charset="0"/>
                            <a:ea typeface="Cambria Math" panose="02040503050406030204" pitchFamily="18" charset="0"/>
                          </a:rPr>
                        </m:ctrlPr>
                      </m:dPr>
                      <m:e>
                        <m:f>
                          <m:fPr>
                            <m:ctrlPr>
                              <a:rPr lang="en-US" altLang="ja-JP" i="1" smtClean="0">
                                <a:latin typeface="Cambria Math" panose="02040503050406030204" pitchFamily="18" charset="0"/>
                                <a:ea typeface="Cambria Math" panose="02040503050406030204" pitchFamily="18" charset="0"/>
                              </a:rPr>
                            </m:ctrlPr>
                          </m:fPr>
                          <m:num>
                            <m:r>
                              <a:rPr lang="en-US" altLang="ja-JP" i="1">
                                <a:latin typeface="Cambria Math" panose="02040503050406030204" pitchFamily="18" charset="0"/>
                                <a:ea typeface="Cambria Math" panose="02040503050406030204" pitchFamily="18" charset="0"/>
                              </a:rPr>
                              <m:t>𝜕</m:t>
                            </m:r>
                            <m:sSub>
                              <m:sSubPr>
                                <m:ctrlPr>
                                  <a:rPr lang="en-US" altLang="ja-JP" i="1" smtClean="0">
                                    <a:latin typeface="Cambria Math" panose="02040503050406030204" pitchFamily="18" charset="0"/>
                                    <a:ea typeface="Cambria Math" panose="02040503050406030204" pitchFamily="18" charset="0"/>
                                  </a:rPr>
                                </m:ctrlPr>
                              </m:sSubPr>
                              <m:e>
                                <m:r>
                                  <a:rPr lang="en-US" altLang="ja-JP" i="1" smtClean="0">
                                    <a:latin typeface="Cambria Math" panose="02040503050406030204" pitchFamily="18" charset="0"/>
                                    <a:ea typeface="Cambria Math" panose="02040503050406030204" pitchFamily="18" charset="0"/>
                                  </a:rPr>
                                  <m:t>𝜙</m:t>
                                </m:r>
                              </m:e>
                              <m:sub>
                                <m:r>
                                  <a:rPr lang="en-US" altLang="ja-JP" b="0" i="1" smtClean="0">
                                    <a:latin typeface="Cambria Math" panose="02040503050406030204" pitchFamily="18" charset="0"/>
                                    <a:ea typeface="Cambria Math" panose="02040503050406030204" pitchFamily="18" charset="0"/>
                                  </a:rPr>
                                  <m:t>𝑖𝑗</m:t>
                                </m:r>
                              </m:sub>
                            </m:sSub>
                          </m:num>
                          <m:den>
                            <m:r>
                              <a:rPr lang="en-US" altLang="ja-JP" i="1">
                                <a:latin typeface="Cambria Math" panose="02040503050406030204" pitchFamily="18" charset="0"/>
                                <a:ea typeface="Cambria Math" panose="02040503050406030204" pitchFamily="18" charset="0"/>
                              </a:rPr>
                              <m:t>𝜕</m:t>
                            </m:r>
                            <m:sSub>
                              <m:sSubPr>
                                <m:ctrlPr>
                                  <a:rPr lang="en-US" altLang="ja-JP" i="1" smtClean="0">
                                    <a:latin typeface="Cambria Math" panose="02040503050406030204" pitchFamily="18" charset="0"/>
                                    <a:ea typeface="Cambria Math" panose="02040503050406030204" pitchFamily="18" charset="0"/>
                                  </a:rPr>
                                </m:ctrlPr>
                              </m:sSubPr>
                              <m:e>
                                <m:r>
                                  <a:rPr lang="en-US" altLang="ja-JP" b="0" i="1" smtClean="0">
                                    <a:latin typeface="Cambria Math" panose="02040503050406030204" pitchFamily="18" charset="0"/>
                                    <a:ea typeface="Cambria Math" panose="02040503050406030204" pitchFamily="18" charset="0"/>
                                  </a:rPr>
                                  <m:t>𝑤</m:t>
                                </m:r>
                              </m:e>
                              <m:sub>
                                <m:r>
                                  <a:rPr lang="en-US" altLang="ja-JP" b="0" i="1" smtClean="0">
                                    <a:latin typeface="Cambria Math" panose="02040503050406030204" pitchFamily="18" charset="0"/>
                                    <a:ea typeface="Cambria Math" panose="02040503050406030204" pitchFamily="18" charset="0"/>
                                  </a:rPr>
                                  <m:t>𝑖𝑗</m:t>
                                </m:r>
                              </m:sub>
                            </m:sSub>
                          </m:den>
                        </m:f>
                      </m:e>
                    </m:d>
                    <m:r>
                      <a:rPr lang="en-US" altLang="ja-JP" b="0" i="1" smtClean="0">
                        <a:latin typeface="Cambria Math" panose="02040503050406030204" pitchFamily="18" charset="0"/>
                        <a:ea typeface="Cambria Math" panose="02040503050406030204" pitchFamily="18" charset="0"/>
                      </a:rPr>
                      <m:t>−</m:t>
                    </m:r>
                    <m:sSub>
                      <m:sSubPr>
                        <m:ctrlPr>
                          <a:rPr lang="en-US" altLang="ja-JP" i="1">
                            <a:latin typeface="Cambria Math" panose="02040503050406030204" pitchFamily="18" charset="0"/>
                            <a:ea typeface="Cambria Math" panose="02040503050406030204" pitchFamily="18" charset="0"/>
                          </a:rPr>
                        </m:ctrlPr>
                      </m:sSubPr>
                      <m:e>
                        <m:r>
                          <a:rPr lang="en-US" altLang="ja-JP" i="1">
                            <a:latin typeface="Cambria Math" panose="02040503050406030204" pitchFamily="18" charset="0"/>
                            <a:ea typeface="Cambria Math" panose="02040503050406030204" pitchFamily="18" charset="0"/>
                          </a:rPr>
                          <m:t>𝐸</m:t>
                        </m:r>
                      </m:e>
                      <m:sub>
                        <m:sSup>
                          <m:sSupPr>
                            <m:ctrlPr>
                              <a:rPr lang="en-US" altLang="ja-JP" i="1" smtClean="0">
                                <a:latin typeface="Cambria Math" panose="02040503050406030204" pitchFamily="18" charset="0"/>
                                <a:ea typeface="Cambria Math" panose="02040503050406030204" pitchFamily="18" charset="0"/>
                              </a:rPr>
                            </m:ctrlPr>
                          </m:sSupPr>
                          <m:e>
                            <m:r>
                              <a:rPr lang="en-US" altLang="ja-JP" b="0" i="1" smtClean="0">
                                <a:latin typeface="Cambria Math" panose="02040503050406030204" pitchFamily="18" charset="0"/>
                                <a:ea typeface="Cambria Math" panose="02040503050406030204" pitchFamily="18" charset="0"/>
                              </a:rPr>
                              <m:t>𝑝</m:t>
                            </m:r>
                          </m:e>
                          <m:sup>
                            <m:r>
                              <a:rPr lang="en-US" altLang="ja-JP" b="0" i="1" smtClean="0">
                                <a:solidFill>
                                  <a:srgbClr val="FF0000"/>
                                </a:solidFill>
                                <a:latin typeface="Cambria Math" panose="02040503050406030204" pitchFamily="18" charset="0"/>
                                <a:ea typeface="Cambria Math" panose="02040503050406030204" pitchFamily="18" charset="0"/>
                              </a:rPr>
                              <m:t>(</m:t>
                            </m:r>
                            <m:r>
                              <a:rPr lang="en-US" altLang="ja-JP" b="0" i="1" smtClean="0">
                                <a:solidFill>
                                  <a:srgbClr val="FF0000"/>
                                </a:solidFill>
                                <a:latin typeface="Cambria Math" panose="02040503050406030204" pitchFamily="18" charset="0"/>
                                <a:ea typeface="Cambria Math" panose="02040503050406030204" pitchFamily="18" charset="0"/>
                              </a:rPr>
                              <m:t>𝑘</m:t>
                            </m:r>
                            <m:r>
                              <a:rPr lang="en-US" altLang="ja-JP" b="0" i="1" smtClean="0">
                                <a:solidFill>
                                  <a:srgbClr val="FF0000"/>
                                </a:solidFill>
                                <a:latin typeface="Cambria Math" panose="02040503050406030204" pitchFamily="18" charset="0"/>
                                <a:ea typeface="Cambria Math" panose="02040503050406030204" pitchFamily="18" charset="0"/>
                              </a:rPr>
                              <m:t>)</m:t>
                            </m:r>
                          </m:sup>
                        </m:sSup>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𝑣</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h</m:t>
                        </m:r>
                        <m:r>
                          <a:rPr lang="en-US" altLang="ja-JP" b="0" i="1" smtClean="0">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𝜃</m:t>
                        </m:r>
                        <m:r>
                          <a:rPr lang="en-US" altLang="ja-JP" i="1">
                            <a:latin typeface="Cambria Math" panose="02040503050406030204" pitchFamily="18" charset="0"/>
                            <a:ea typeface="Cambria Math" panose="02040503050406030204" pitchFamily="18" charset="0"/>
                          </a:rPr>
                          <m:t>)</m:t>
                        </m:r>
                      </m:sub>
                    </m:sSub>
                    <m:d>
                      <m:dPr>
                        <m:begChr m:val="["/>
                        <m:endChr m:val="]"/>
                        <m:ctrlPr>
                          <a:rPr lang="en-US" altLang="ja-JP" i="1">
                            <a:latin typeface="Cambria Math" panose="02040503050406030204" pitchFamily="18" charset="0"/>
                            <a:ea typeface="Cambria Math" panose="02040503050406030204" pitchFamily="18" charset="0"/>
                          </a:rPr>
                        </m:ctrlPr>
                      </m:dPr>
                      <m:e>
                        <m:f>
                          <m:fPr>
                            <m:ctrlPr>
                              <a:rPr lang="en-US" altLang="ja-JP" i="1">
                                <a:latin typeface="Cambria Math" panose="02040503050406030204" pitchFamily="18" charset="0"/>
                                <a:ea typeface="Cambria Math" panose="02040503050406030204" pitchFamily="18" charset="0"/>
                              </a:rPr>
                            </m:ctrlPr>
                          </m:fPr>
                          <m:num>
                            <m:r>
                              <a:rPr lang="en-US" altLang="ja-JP" i="1">
                                <a:latin typeface="Cambria Math" panose="02040503050406030204" pitchFamily="18" charset="0"/>
                                <a:ea typeface="Cambria Math" panose="02040503050406030204" pitchFamily="18" charset="0"/>
                              </a:rPr>
                              <m:t>𝜕</m:t>
                            </m:r>
                            <m:sSub>
                              <m:sSubPr>
                                <m:ctrlPr>
                                  <a:rPr lang="en-US" altLang="ja-JP" i="1">
                                    <a:latin typeface="Cambria Math" panose="02040503050406030204" pitchFamily="18" charset="0"/>
                                    <a:ea typeface="Cambria Math" panose="02040503050406030204" pitchFamily="18" charset="0"/>
                                  </a:rPr>
                                </m:ctrlPr>
                              </m:sSubPr>
                              <m:e>
                                <m:r>
                                  <a:rPr lang="en-US" altLang="ja-JP" i="1">
                                    <a:latin typeface="Cambria Math" panose="02040503050406030204" pitchFamily="18" charset="0"/>
                                    <a:ea typeface="Cambria Math" panose="02040503050406030204" pitchFamily="18" charset="0"/>
                                  </a:rPr>
                                  <m:t>𝜙</m:t>
                                </m:r>
                              </m:e>
                              <m:sub>
                                <m:r>
                                  <a:rPr lang="en-US" altLang="ja-JP" i="1">
                                    <a:latin typeface="Cambria Math" panose="02040503050406030204" pitchFamily="18" charset="0"/>
                                    <a:ea typeface="Cambria Math" panose="02040503050406030204" pitchFamily="18" charset="0"/>
                                  </a:rPr>
                                  <m:t>𝑖𝑗</m:t>
                                </m:r>
                              </m:sub>
                            </m:sSub>
                          </m:num>
                          <m:den>
                            <m:r>
                              <a:rPr lang="en-US" altLang="ja-JP" i="1">
                                <a:latin typeface="Cambria Math" panose="02040503050406030204" pitchFamily="18" charset="0"/>
                                <a:ea typeface="Cambria Math" panose="02040503050406030204" pitchFamily="18" charset="0"/>
                              </a:rPr>
                              <m:t>𝜕</m:t>
                            </m:r>
                            <m:sSub>
                              <m:sSubPr>
                                <m:ctrlPr>
                                  <a:rPr lang="en-US" altLang="ja-JP" i="1">
                                    <a:latin typeface="Cambria Math" panose="02040503050406030204" pitchFamily="18" charset="0"/>
                                    <a:ea typeface="Cambria Math" panose="02040503050406030204" pitchFamily="18" charset="0"/>
                                  </a:rPr>
                                </m:ctrlPr>
                              </m:sSubPr>
                              <m:e>
                                <m:r>
                                  <a:rPr lang="en-US" altLang="ja-JP" i="1">
                                    <a:latin typeface="Cambria Math" panose="02040503050406030204" pitchFamily="18" charset="0"/>
                                    <a:ea typeface="Cambria Math" panose="02040503050406030204" pitchFamily="18" charset="0"/>
                                  </a:rPr>
                                  <m:t>𝑤</m:t>
                                </m:r>
                              </m:e>
                              <m:sub>
                                <m:r>
                                  <a:rPr lang="en-US" altLang="ja-JP" i="1">
                                    <a:latin typeface="Cambria Math" panose="02040503050406030204" pitchFamily="18" charset="0"/>
                                    <a:ea typeface="Cambria Math" panose="02040503050406030204" pitchFamily="18" charset="0"/>
                                  </a:rPr>
                                  <m:t>𝑖𝑗</m:t>
                                </m:r>
                              </m:sub>
                            </m:sSub>
                          </m:den>
                        </m:f>
                      </m:e>
                    </m:d>
                  </m:oMath>
                </a14:m>
                <a:r>
                  <a:rPr lang="en-US" altLang="ja-JP" dirty="0"/>
                  <a:t> </a:t>
                </a:r>
              </a:p>
              <a:p>
                <a:pPr lvl="1"/>
                <a:r>
                  <a:rPr lang="ja-JP" altLang="en-US" dirty="0"/>
                  <a:t>初期分布は</a:t>
                </a:r>
                <a:r>
                  <a:rPr lang="en-US" altLang="ja-JP" dirty="0">
                    <a:ea typeface="Cambria Math" panose="02040503050406030204" pitchFamily="18" charset="0"/>
                  </a:rPr>
                  <a:t> </a:t>
                </a:r>
                <a14:m>
                  <m:oMath xmlns:m="http://schemas.openxmlformats.org/officeDocument/2006/math">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d>
                          <m:dPr>
                            <m:ctrlPr>
                              <a:rPr lang="en-US" altLang="ja-JP" b="0" i="1" smtClean="0">
                                <a:latin typeface="Cambria Math" panose="02040503050406030204" pitchFamily="18" charset="0"/>
                                <a:ea typeface="Cambria Math" panose="02040503050406030204" pitchFamily="18" charset="0"/>
                              </a:rPr>
                            </m:ctrlPr>
                          </m:dPr>
                          <m:e>
                            <m:r>
                              <a:rPr lang="en-US" altLang="ja-JP" b="0" i="1" smtClean="0">
                                <a:latin typeface="Cambria Math" panose="02040503050406030204" pitchFamily="18" charset="0"/>
                                <a:ea typeface="Cambria Math" panose="02040503050406030204" pitchFamily="18" charset="0"/>
                              </a:rPr>
                              <m:t>0</m:t>
                            </m:r>
                          </m:e>
                        </m:d>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h</m:t>
                        </m:r>
                      </m:e>
                      <m:e>
                        <m:r>
                          <a:rPr lang="en-US" altLang="ja-JP" i="1">
                            <a:latin typeface="Cambria Math" panose="02040503050406030204" pitchFamily="18" charset="0"/>
                            <a:ea typeface="Cambria Math" panose="02040503050406030204" pitchFamily="18" charset="0"/>
                          </a:rPr>
                          <m:t>𝜃</m:t>
                        </m:r>
                      </m:e>
                    </m:d>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𝑞</m:t>
                    </m:r>
                    <m:d>
                      <m:dPr>
                        <m:ctrlPr>
                          <a:rPr lang="en-US" altLang="ja-JP" b="0" i="1" smtClean="0">
                            <a:latin typeface="Cambria Math" panose="02040503050406030204" pitchFamily="18" charset="0"/>
                            <a:ea typeface="Cambria Math" panose="02040503050406030204" pitchFamily="18" charset="0"/>
                          </a:rPr>
                        </m:ctrlPr>
                      </m:dPr>
                      <m:e>
                        <m:r>
                          <a:rPr lang="en-US" altLang="ja-JP" b="0" i="1" smtClean="0">
                            <a:latin typeface="Cambria Math" panose="02040503050406030204" pitchFamily="18" charset="0"/>
                            <a:ea typeface="Cambria Math" panose="02040503050406030204" pitchFamily="18" charset="0"/>
                          </a:rPr>
                          <m:t>𝑣</m:t>
                        </m:r>
                      </m:e>
                    </m:d>
                    <m:r>
                      <a:rPr lang="en-US" altLang="ja-JP" b="0" i="1" smtClean="0">
                        <a:latin typeface="Cambria Math" panose="02040503050406030204" pitchFamily="18" charset="0"/>
                        <a:ea typeface="Cambria Math" panose="02040503050406030204" pitchFamily="18" charset="0"/>
                      </a:rPr>
                      <m:t>𝑝</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h</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𝑣</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𝜃</m:t>
                    </m:r>
                    <m:r>
                      <a:rPr lang="en-US" altLang="ja-JP" b="0" i="1" smtClean="0">
                        <a:latin typeface="Cambria Math" panose="02040503050406030204" pitchFamily="18" charset="0"/>
                        <a:ea typeface="Cambria Math" panose="02040503050406030204" pitchFamily="18" charset="0"/>
                      </a:rPr>
                      <m:t>)</m:t>
                    </m:r>
                  </m:oMath>
                </a14:m>
                <a:r>
                  <a:rPr lang="ja-JP" altLang="en-US" dirty="0"/>
                  <a:t>と定義</a:t>
                </a:r>
                <a:endParaRPr lang="en-US" altLang="ja-JP" dirty="0"/>
              </a:p>
              <a:p>
                <a:pPr lvl="1"/>
                <a14:m>
                  <m:oMath xmlns:m="http://schemas.openxmlformats.org/officeDocument/2006/math">
                    <m:r>
                      <a:rPr lang="en-US" altLang="ja-JP" b="0" i="1" smtClean="0">
                        <a:latin typeface="Cambria Math" panose="02040503050406030204" pitchFamily="18" charset="0"/>
                      </a:rPr>
                      <m:t>𝑞</m:t>
                    </m:r>
                    <m:r>
                      <a:rPr lang="en-US" altLang="ja-JP" b="0" i="1" smtClean="0">
                        <a:latin typeface="Cambria Math" panose="02040503050406030204" pitchFamily="18" charset="0"/>
                      </a:rPr>
                      <m:t>(</m:t>
                    </m:r>
                    <m:r>
                      <a:rPr lang="en-US" altLang="ja-JP" b="0" i="1" smtClean="0">
                        <a:latin typeface="Cambria Math" panose="02040503050406030204" pitchFamily="18" charset="0"/>
                      </a:rPr>
                      <m:t>𝑣</m:t>
                    </m:r>
                    <m:r>
                      <a:rPr lang="en-US" altLang="ja-JP" b="0" i="1" smtClean="0">
                        <a:latin typeface="Cambria Math" panose="02040503050406030204" pitchFamily="18" charset="0"/>
                      </a:rPr>
                      <m:t>)</m:t>
                    </m:r>
                  </m:oMath>
                </a14:m>
                <a:r>
                  <a:rPr lang="ja-JP" altLang="en-US" dirty="0"/>
                  <a:t>の期待値は観測データのサンプル平均で計算</a:t>
                </a:r>
                <a:endParaRPr lang="en-US" altLang="ja-JP" dirty="0"/>
              </a:p>
              <a:p>
                <a:pPr lvl="1"/>
                <a:r>
                  <a:rPr lang="en-US" altLang="ja-JP" dirty="0"/>
                  <a:t>EFH</a:t>
                </a:r>
                <a:r>
                  <a:rPr lang="ja-JP" altLang="en-US" dirty="0"/>
                  <a:t>の条件付き分布の独立性より</a:t>
                </a:r>
                <a14:m>
                  <m:oMath xmlns:m="http://schemas.openxmlformats.org/officeDocument/2006/math">
                    <m:r>
                      <a:rPr lang="en-US" altLang="ja-JP" i="1">
                        <a:latin typeface="Cambria Math" panose="02040503050406030204" pitchFamily="18" charset="0"/>
                        <a:ea typeface="Cambria Math" panose="02040503050406030204" pitchFamily="18" charset="0"/>
                      </a:rPr>
                      <m:t>𝑝</m:t>
                    </m:r>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h</m:t>
                    </m:r>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𝜃</m:t>
                    </m:r>
                    <m:r>
                      <a:rPr lang="en-US" altLang="ja-JP" i="1">
                        <a:latin typeface="Cambria Math" panose="02040503050406030204" pitchFamily="18" charset="0"/>
                        <a:ea typeface="Cambria Math" panose="02040503050406030204" pitchFamily="18" charset="0"/>
                      </a:rPr>
                      <m:t>)</m:t>
                    </m:r>
                  </m:oMath>
                </a14:m>
                <a:r>
                  <a:rPr lang="ja-JP" altLang="en-US" dirty="0"/>
                  <a:t>からの</a:t>
                </a:r>
                <a14:m>
                  <m:oMath xmlns:m="http://schemas.openxmlformats.org/officeDocument/2006/math">
                    <m:r>
                      <a:rPr lang="en-US" altLang="ja-JP" b="0" i="1" smtClean="0">
                        <a:latin typeface="Cambria Math" panose="02040503050406030204" pitchFamily="18" charset="0"/>
                      </a:rPr>
                      <m:t>h</m:t>
                    </m:r>
                  </m:oMath>
                </a14:m>
                <a:r>
                  <a:rPr lang="ja-JP" altLang="en-US" dirty="0"/>
                  <a:t>のサンプルは</a:t>
                </a:r>
                <a14:m>
                  <m:oMath xmlns:m="http://schemas.openxmlformats.org/officeDocument/2006/math">
                    <m:r>
                      <a:rPr lang="en-US" altLang="ja-JP" b="0" i="1" smtClean="0">
                        <a:latin typeface="Cambria Math" panose="02040503050406030204" pitchFamily="18" charset="0"/>
                      </a:rPr>
                      <m:t>𝑛</m:t>
                    </m:r>
                  </m:oMath>
                </a14:m>
                <a:r>
                  <a:rPr lang="ja-JP" altLang="en-US" dirty="0"/>
                  <a:t>個のベルヌーイ分布からのサンプルとして容易に生成可能</a:t>
                </a:r>
                <a:endParaRPr lang="en-US" altLang="ja-JP" dirty="0"/>
              </a:p>
              <a:p>
                <a:r>
                  <a:rPr kumimoji="1" lang="en-US" altLang="ja-JP" dirty="0"/>
                  <a:t>EFH</a:t>
                </a:r>
                <a:r>
                  <a:rPr kumimoji="1" lang="ja-JP" altLang="en-US" dirty="0"/>
                  <a:t>のギプスサンプリングが無限回必要だったことに対し、</a:t>
                </a:r>
                <a:r>
                  <a:rPr lang="en-US" altLang="ja-JP" dirty="0"/>
                  <a:t>CD</a:t>
                </a:r>
                <a:r>
                  <a:rPr lang="ja-JP" altLang="en-US" dirty="0"/>
                  <a:t>法は典型的に</a:t>
                </a:r>
                <a14:m>
                  <m:oMath xmlns:m="http://schemas.openxmlformats.org/officeDocument/2006/math">
                    <m:r>
                      <a:rPr lang="en-US" altLang="ja-JP" b="0" i="1" smtClean="0">
                        <a:solidFill>
                          <a:srgbClr val="FF0000"/>
                        </a:solidFill>
                        <a:latin typeface="Cambria Math" panose="02040503050406030204" pitchFamily="18" charset="0"/>
                      </a:rPr>
                      <m:t>𝑘</m:t>
                    </m:r>
                    <m:r>
                      <a:rPr lang="en-US" altLang="ja-JP" b="0" i="1" smtClean="0">
                        <a:solidFill>
                          <a:srgbClr val="FF0000"/>
                        </a:solidFill>
                        <a:latin typeface="Cambria Math" panose="02040503050406030204" pitchFamily="18" charset="0"/>
                      </a:rPr>
                      <m:t>=1</m:t>
                    </m:r>
                  </m:oMath>
                </a14:m>
                <a:r>
                  <a:rPr kumimoji="1" lang="ja-JP" altLang="en-US" dirty="0">
                    <a:solidFill>
                      <a:srgbClr val="FF0000"/>
                    </a:solidFill>
                  </a:rPr>
                  <a:t>回</a:t>
                </a:r>
                <a:r>
                  <a:rPr kumimoji="1" lang="ja-JP" altLang="en-US" dirty="0"/>
                  <a:t>で置き換えが可能になる</a:t>
                </a:r>
                <a:endParaRPr kumimoji="1" lang="en-US" altLang="ja-JP" b="1" dirty="0"/>
              </a:p>
              <a:p>
                <a:r>
                  <a:rPr kumimoji="1" lang="ja-JP" altLang="en-US" b="1" dirty="0"/>
                  <a:t>高速化な上、性能低下が少ない</a:t>
                </a:r>
                <a:endParaRPr kumimoji="1" lang="en-US" altLang="ja-JP" b="1" dirty="0"/>
              </a:p>
              <a:p>
                <a:pPr marL="0" indent="0">
                  <a:buNone/>
                </a:pPr>
                <a:r>
                  <a:rPr lang="ja-JP" altLang="en-US" dirty="0"/>
                  <a:t>　→ コスパ最高！！！</a:t>
                </a:r>
                <a:r>
                  <a:rPr lang="en-US" altLang="ja-JP" dirty="0"/>
                  <a:t>…</a:t>
                </a:r>
                <a:r>
                  <a:rPr lang="ja-JP" altLang="en-US" dirty="0"/>
                  <a:t>なぜ？</a:t>
                </a:r>
                <a:endParaRPr kumimoji="1" lang="en-US" altLang="ja-JP" dirty="0"/>
              </a:p>
            </p:txBody>
          </p:sp>
        </mc:Choice>
        <mc:Fallback xmlns="">
          <p:sp>
            <p:nvSpPr>
              <p:cNvPr id="2" name="コンテンツ プレースホルダー 1">
                <a:extLst>
                  <a:ext uri="{FF2B5EF4-FFF2-40B4-BE49-F238E27FC236}">
                    <a16:creationId xmlns:a16="http://schemas.microsoft.com/office/drawing/2014/main" id="{0111D1C6-FB88-44FF-B0B4-F18B8F031361}"/>
                  </a:ext>
                </a:extLst>
              </p:cNvPr>
              <p:cNvSpPr>
                <a:spLocks noGrp="1" noRot="1" noChangeAspect="1" noMove="1" noResize="1" noEditPoints="1" noAdjustHandles="1" noChangeArrowheads="1" noChangeShapeType="1" noTextEdit="1"/>
              </p:cNvSpPr>
              <p:nvPr>
                <p:ph idx="1"/>
              </p:nvPr>
            </p:nvSpPr>
            <p:spPr>
              <a:blipFill>
                <a:blip r:embed="rId2"/>
                <a:stretch>
                  <a:fillRect l="-636" b="-1399"/>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8D8B5488-79D8-4D61-89CA-6FC73B0D53E7}"/>
              </a:ext>
            </a:extLst>
          </p:cNvPr>
          <p:cNvSpPr>
            <a:spLocks noGrp="1"/>
          </p:cNvSpPr>
          <p:nvPr>
            <p:ph type="dt" sz="half" idx="10"/>
          </p:nvPr>
        </p:nvSpPr>
        <p:spPr/>
        <p:txBody>
          <a:bodyPr/>
          <a:lstStyle/>
          <a:p>
            <a:fld id="{1BF7A0A4-556B-43E6-9813-5F6A6701050D}"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8DF66A76-AC0F-4B2C-8283-EFFBF6C6A2A8}"/>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77B5D3C7-7FBB-49CF-B653-C1974DB73F95}"/>
              </a:ext>
            </a:extLst>
          </p:cNvPr>
          <p:cNvSpPr>
            <a:spLocks noGrp="1"/>
          </p:cNvSpPr>
          <p:nvPr>
            <p:ph type="sldNum" sz="quarter" idx="12"/>
          </p:nvPr>
        </p:nvSpPr>
        <p:spPr/>
        <p:txBody>
          <a:bodyPr/>
          <a:lstStyle/>
          <a:p>
            <a:fld id="{0A308975-6624-A64B-9276-C536B2E7A4FC}" type="slidenum">
              <a:rPr kumimoji="1" lang="ja-JP" altLang="en-US" smtClean="0"/>
              <a:pPr/>
              <a:t>17</a:t>
            </a:fld>
            <a:endParaRPr kumimoji="1" lang="ja-JP" altLang="en-US"/>
          </a:p>
        </p:txBody>
      </p:sp>
      <p:sp>
        <p:nvSpPr>
          <p:cNvPr id="6" name="タイトル 5">
            <a:extLst>
              <a:ext uri="{FF2B5EF4-FFF2-40B4-BE49-F238E27FC236}">
                <a16:creationId xmlns:a16="http://schemas.microsoft.com/office/drawing/2014/main" id="{67193560-E172-4AA3-9E15-92E5F130E328}"/>
              </a:ext>
            </a:extLst>
          </p:cNvPr>
          <p:cNvSpPr>
            <a:spLocks noGrp="1"/>
          </p:cNvSpPr>
          <p:nvPr>
            <p:ph type="title"/>
          </p:nvPr>
        </p:nvSpPr>
        <p:spPr>
          <a:xfrm>
            <a:off x="405962" y="146152"/>
            <a:ext cx="8501644" cy="798066"/>
          </a:xfrm>
        </p:spPr>
        <p:txBody>
          <a:bodyPr>
            <a:normAutofit fontScale="90000"/>
          </a:bodyPr>
          <a:lstStyle/>
          <a:p>
            <a:r>
              <a:rPr kumimoji="1" lang="en-US" altLang="ja-JP" dirty="0"/>
              <a:t>EFH</a:t>
            </a:r>
            <a:r>
              <a:rPr kumimoji="1" lang="ja-JP" altLang="en-US" dirty="0"/>
              <a:t>のコントラスティブ・ダイバージェンス法による学習</a:t>
            </a:r>
          </a:p>
        </p:txBody>
      </p:sp>
    </p:spTree>
    <p:extLst>
      <p:ext uri="{BB962C8B-B14F-4D97-AF65-F5344CB8AC3E}">
        <p14:creationId xmlns:p14="http://schemas.microsoft.com/office/powerpoint/2010/main" val="35442382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88CF5FC-FE99-274E-9FF7-D9C7A3CAEA55}"/>
              </a:ext>
            </a:extLst>
          </p:cNvPr>
          <p:cNvSpPr>
            <a:spLocks noGrp="1"/>
          </p:cNvSpPr>
          <p:nvPr>
            <p:ph idx="1"/>
          </p:nvPr>
        </p:nvSpPr>
        <p:spPr/>
        <p:txBody>
          <a:bodyPr/>
          <a:lstStyle/>
          <a:p>
            <a:r>
              <a:rPr kumimoji="1" lang="en-US" altLang="ja-JP" dirty="0"/>
              <a:t>CD</a:t>
            </a:r>
            <a:r>
              <a:rPr kumimoji="1" lang="ja-JP" altLang="en-US" dirty="0"/>
              <a:t>法が最適化している損失関数が何か</a:t>
            </a:r>
            <a:r>
              <a:rPr lang="ja-JP" altLang="en-US" dirty="0"/>
              <a:t>ははっきりしない</a:t>
            </a:r>
            <a:endParaRPr lang="en-US" altLang="ja-JP" dirty="0"/>
          </a:p>
          <a:p>
            <a:pPr lvl="1"/>
            <a:r>
              <a:rPr kumimoji="1" lang="ja-JP" altLang="en-US" dirty="0"/>
              <a:t>対数尤度の最急勾配の良い近似</a:t>
            </a:r>
            <a:endParaRPr kumimoji="1" lang="en-US" altLang="ja-JP" dirty="0"/>
          </a:p>
          <a:p>
            <a:pPr lvl="1"/>
            <a:r>
              <a:rPr kumimoji="1" lang="ja-JP" altLang="en-US" dirty="0"/>
              <a:t>対数尤度とは異なる損失関数</a:t>
            </a:r>
            <a:endParaRPr kumimoji="1" lang="en-US" altLang="ja-JP" dirty="0"/>
          </a:p>
          <a:p>
            <a:r>
              <a:rPr kumimoji="1" lang="ja-JP" altLang="en-US" dirty="0"/>
              <a:t>もくじ</a:t>
            </a:r>
            <a:endParaRPr kumimoji="1" lang="en-US" altLang="ja-JP" dirty="0"/>
          </a:p>
          <a:p>
            <a:pPr lvl="1"/>
            <a:r>
              <a:rPr lang="ja-JP" altLang="en-US" dirty="0"/>
              <a:t>対数尤度の展開による近似</a:t>
            </a:r>
            <a:endParaRPr lang="en-US" altLang="ja-JP" dirty="0"/>
          </a:p>
          <a:p>
            <a:pPr lvl="1"/>
            <a:r>
              <a:rPr kumimoji="1" lang="ja-JP" altLang="en-US" dirty="0"/>
              <a:t>コントラスティブ・ダイバージェンスの最小化</a:t>
            </a:r>
            <a:endParaRPr kumimoji="1" lang="en-US" altLang="ja-JP" dirty="0"/>
          </a:p>
          <a:p>
            <a:pPr lvl="1"/>
            <a:r>
              <a:rPr lang="en-US" altLang="ja-JP" dirty="0"/>
              <a:t>Detailed Balance Learning </a:t>
            </a:r>
            <a:r>
              <a:rPr lang="ja-JP" altLang="en-US" dirty="0"/>
              <a:t>法としての損失関数</a:t>
            </a:r>
            <a:endParaRPr lang="en-US" altLang="ja-JP" dirty="0"/>
          </a:p>
          <a:p>
            <a:pPr lvl="1"/>
            <a:endParaRPr kumimoji="1" lang="ja-JP" altLang="en-US" dirty="0"/>
          </a:p>
        </p:txBody>
      </p:sp>
      <p:sp>
        <p:nvSpPr>
          <p:cNvPr id="3" name="日付プレースホルダー 2">
            <a:extLst>
              <a:ext uri="{FF2B5EF4-FFF2-40B4-BE49-F238E27FC236}">
                <a16:creationId xmlns:a16="http://schemas.microsoft.com/office/drawing/2014/main" id="{9D42DF87-FF6F-A64E-9907-DD5C20EB48C4}"/>
              </a:ext>
            </a:extLst>
          </p:cNvPr>
          <p:cNvSpPr>
            <a:spLocks noGrp="1"/>
          </p:cNvSpPr>
          <p:nvPr>
            <p:ph type="dt" sz="half" idx="10"/>
          </p:nvPr>
        </p:nvSpPr>
        <p:spPr/>
        <p:txBody>
          <a:bodyPr/>
          <a:lstStyle/>
          <a:p>
            <a:fld id="{084BCC28-CA5F-438F-B7B2-4DA888F41F56}"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24CE3F96-20DE-5A44-A0D1-75D6CCE553AF}"/>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7FB7BC46-8A57-B14B-9CD5-EEEA858E527B}"/>
              </a:ext>
            </a:extLst>
          </p:cNvPr>
          <p:cNvSpPr>
            <a:spLocks noGrp="1"/>
          </p:cNvSpPr>
          <p:nvPr>
            <p:ph type="sldNum" sz="quarter" idx="12"/>
          </p:nvPr>
        </p:nvSpPr>
        <p:spPr/>
        <p:txBody>
          <a:bodyPr/>
          <a:lstStyle/>
          <a:p>
            <a:fld id="{0A308975-6624-A64B-9276-C536B2E7A4FC}" type="slidenum">
              <a:rPr kumimoji="1" lang="ja-JP" altLang="en-US" smtClean="0"/>
              <a:pPr/>
              <a:t>18</a:t>
            </a:fld>
            <a:endParaRPr kumimoji="1" lang="ja-JP" altLang="en-US"/>
          </a:p>
        </p:txBody>
      </p:sp>
      <p:sp>
        <p:nvSpPr>
          <p:cNvPr id="6" name="タイトル 5">
            <a:extLst>
              <a:ext uri="{FF2B5EF4-FFF2-40B4-BE49-F238E27FC236}">
                <a16:creationId xmlns:a16="http://schemas.microsoft.com/office/drawing/2014/main" id="{34C5C0DF-59E2-A047-93A6-F0195F96F189}"/>
              </a:ext>
            </a:extLst>
          </p:cNvPr>
          <p:cNvSpPr>
            <a:spLocks noGrp="1"/>
          </p:cNvSpPr>
          <p:nvPr>
            <p:ph type="title"/>
          </p:nvPr>
        </p:nvSpPr>
        <p:spPr/>
        <p:txBody>
          <a:bodyPr>
            <a:normAutofit/>
          </a:bodyPr>
          <a:lstStyle/>
          <a:p>
            <a:r>
              <a:rPr lang="en-US" altLang="ja-JP" dirty="0"/>
              <a:t>CD</a:t>
            </a:r>
            <a:r>
              <a:rPr lang="ja-JP" altLang="en-US" dirty="0"/>
              <a:t>法が最適化している損失関数</a:t>
            </a:r>
            <a:endParaRPr kumimoji="1" lang="ja-JP" altLang="en-US" dirty="0"/>
          </a:p>
        </p:txBody>
      </p:sp>
      <p:sp>
        <p:nvSpPr>
          <p:cNvPr id="7" name="右中かっこ 6">
            <a:extLst>
              <a:ext uri="{FF2B5EF4-FFF2-40B4-BE49-F238E27FC236}">
                <a16:creationId xmlns:a16="http://schemas.microsoft.com/office/drawing/2014/main" id="{866C77ED-C7C0-4142-8402-5A2CB7842C31}"/>
              </a:ext>
            </a:extLst>
          </p:cNvPr>
          <p:cNvSpPr/>
          <p:nvPr/>
        </p:nvSpPr>
        <p:spPr>
          <a:xfrm>
            <a:off x="4470400" y="1584713"/>
            <a:ext cx="203200" cy="928495"/>
          </a:xfrm>
          <a:prstGeom prst="rightBrace">
            <a:avLst>
              <a:gd name="adj1" fmla="val 59273"/>
              <a:gd name="adj2" fmla="val 50000"/>
            </a:avLst>
          </a:prstGeom>
          <a:ln>
            <a:solidFill>
              <a:srgbClr val="FF0000"/>
            </a:solidFill>
          </a:ln>
        </p:spPr>
        <p:style>
          <a:lnRef idx="3">
            <a:schemeClr val="accent2"/>
          </a:lnRef>
          <a:fillRef idx="0">
            <a:schemeClr val="accent2"/>
          </a:fillRef>
          <a:effectRef idx="2">
            <a:schemeClr val="accent2"/>
          </a:effectRef>
          <a:fontRef idx="minor">
            <a:schemeClr val="tx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EDC8419-1F3D-4E67-8F2B-2B24938CA1E5}"/>
              </a:ext>
            </a:extLst>
          </p:cNvPr>
          <p:cNvSpPr txBox="1"/>
          <p:nvPr/>
        </p:nvSpPr>
        <p:spPr>
          <a:xfrm>
            <a:off x="4739170" y="1879529"/>
            <a:ext cx="3033230" cy="369332"/>
          </a:xfrm>
          <a:prstGeom prst="rect">
            <a:avLst/>
          </a:prstGeom>
          <a:noFill/>
        </p:spPr>
        <p:txBody>
          <a:bodyPr wrap="square" rtlCol="0">
            <a:spAutoFit/>
          </a:bodyPr>
          <a:lstStyle/>
          <a:p>
            <a:pPr algn="ctr"/>
            <a:r>
              <a:rPr kumimoji="1" lang="ja-JP" altLang="en-US" dirty="0">
                <a:latin typeface="メイリオ" panose="020B0604030504040204" pitchFamily="50" charset="-128"/>
                <a:ea typeface="メイリオ" panose="020B0604030504040204" pitchFamily="50" charset="-128"/>
              </a:rPr>
              <a:t>これらの研究について紹介</a:t>
            </a:r>
          </a:p>
        </p:txBody>
      </p:sp>
    </p:spTree>
    <p:extLst>
      <p:ext uri="{BB962C8B-B14F-4D97-AF65-F5344CB8AC3E}">
        <p14:creationId xmlns:p14="http://schemas.microsoft.com/office/powerpoint/2010/main" val="12818433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9C0F810-012D-4836-BC22-0B1DC30B40A0}"/>
              </a:ext>
            </a:extLst>
          </p:cNvPr>
          <p:cNvSpPr>
            <a:spLocks noGrp="1"/>
          </p:cNvSpPr>
          <p:nvPr>
            <p:ph idx="1"/>
          </p:nvPr>
        </p:nvSpPr>
        <p:spPr/>
        <p:txBody>
          <a:bodyPr/>
          <a:lstStyle/>
          <a:p>
            <a:r>
              <a:rPr kumimoji="1" lang="ja-JP" altLang="en-US" dirty="0"/>
              <a:t>対数尤度の級数展開</a:t>
            </a:r>
            <a:endParaRPr kumimoji="1" lang="en-US" altLang="ja-JP" dirty="0"/>
          </a:p>
          <a:p>
            <a:r>
              <a:rPr kumimoji="1" lang="ja-JP" altLang="en-US" dirty="0"/>
              <a:t>パラメータで微分</a:t>
            </a:r>
            <a:endParaRPr kumimoji="1" lang="en-US" altLang="ja-JP" dirty="0"/>
          </a:p>
          <a:p>
            <a:r>
              <a:rPr lang="ja-JP" altLang="en-US" dirty="0"/>
              <a:t>期待値を取る</a:t>
            </a:r>
            <a:endParaRPr lang="en-US" altLang="ja-JP" dirty="0"/>
          </a:p>
          <a:p>
            <a:r>
              <a:rPr kumimoji="1" lang="ja-JP" altLang="en-US" dirty="0"/>
              <a:t>剰余項を無視して近似導関数を導出</a:t>
            </a:r>
            <a:r>
              <a:rPr lang="ja-JP" altLang="en-US" dirty="0"/>
              <a:t>（勾配法）</a:t>
            </a:r>
            <a:endParaRPr lang="en-US" altLang="ja-JP" dirty="0"/>
          </a:p>
          <a:p>
            <a:endParaRPr kumimoji="1" lang="en-US" altLang="ja-JP" dirty="0"/>
          </a:p>
        </p:txBody>
      </p:sp>
      <p:sp>
        <p:nvSpPr>
          <p:cNvPr id="3" name="日付プレースホルダー 2">
            <a:extLst>
              <a:ext uri="{FF2B5EF4-FFF2-40B4-BE49-F238E27FC236}">
                <a16:creationId xmlns:a16="http://schemas.microsoft.com/office/drawing/2014/main" id="{2847F834-9D68-475A-862E-D31F8B325D4B}"/>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813A8882-A8A0-4AF2-8AE1-E87C904002F5}"/>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F9D128B3-1D55-47E9-9F66-1FEFBD98F7CE}"/>
              </a:ext>
            </a:extLst>
          </p:cNvPr>
          <p:cNvSpPr>
            <a:spLocks noGrp="1"/>
          </p:cNvSpPr>
          <p:nvPr>
            <p:ph type="sldNum" sz="quarter" idx="12"/>
          </p:nvPr>
        </p:nvSpPr>
        <p:spPr/>
        <p:txBody>
          <a:bodyPr/>
          <a:lstStyle/>
          <a:p>
            <a:fld id="{0A308975-6624-A64B-9276-C536B2E7A4FC}" type="slidenum">
              <a:rPr kumimoji="1" lang="ja-JP" altLang="en-US" smtClean="0"/>
              <a:pPr/>
              <a:t>19</a:t>
            </a:fld>
            <a:endParaRPr kumimoji="1" lang="ja-JP" altLang="en-US"/>
          </a:p>
        </p:txBody>
      </p:sp>
      <p:sp>
        <p:nvSpPr>
          <p:cNvPr id="6" name="タイトル 5">
            <a:extLst>
              <a:ext uri="{FF2B5EF4-FFF2-40B4-BE49-F238E27FC236}">
                <a16:creationId xmlns:a16="http://schemas.microsoft.com/office/drawing/2014/main" id="{82F221C9-3AB8-4390-A478-CFFF98EE46A3}"/>
              </a:ext>
            </a:extLst>
          </p:cNvPr>
          <p:cNvSpPr>
            <a:spLocks noGrp="1"/>
          </p:cNvSpPr>
          <p:nvPr>
            <p:ph type="title"/>
          </p:nvPr>
        </p:nvSpPr>
        <p:spPr/>
        <p:txBody>
          <a:bodyPr/>
          <a:lstStyle/>
          <a:p>
            <a:r>
              <a:rPr kumimoji="1" lang="ja-JP" altLang="en-US" dirty="0"/>
              <a:t>対数尤度の展開による近似</a:t>
            </a:r>
          </a:p>
        </p:txBody>
      </p:sp>
    </p:spTree>
    <p:extLst>
      <p:ext uri="{BB962C8B-B14F-4D97-AF65-F5344CB8AC3E}">
        <p14:creationId xmlns:p14="http://schemas.microsoft.com/office/powerpoint/2010/main" val="1200355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C1B43B7-D2DB-F14E-9B30-06D3223251D8}"/>
              </a:ext>
            </a:extLst>
          </p:cNvPr>
          <p:cNvSpPr>
            <a:spLocks noGrp="1"/>
          </p:cNvSpPr>
          <p:nvPr>
            <p:ph type="title"/>
          </p:nvPr>
        </p:nvSpPr>
        <p:spPr/>
        <p:txBody>
          <a:bodyPr/>
          <a:lstStyle/>
          <a:p>
            <a:r>
              <a:rPr kumimoji="1" lang="ja-JP" altLang="en-US" dirty="0"/>
              <a:t>目次</a:t>
            </a:r>
          </a:p>
        </p:txBody>
      </p:sp>
      <p:sp>
        <p:nvSpPr>
          <p:cNvPr id="3" name="コンテンツ プレースホルダー 2">
            <a:extLst>
              <a:ext uri="{FF2B5EF4-FFF2-40B4-BE49-F238E27FC236}">
                <a16:creationId xmlns:a16="http://schemas.microsoft.com/office/drawing/2014/main" id="{FE8794AA-55FE-EA41-8F05-0A6211BB2DAE}"/>
              </a:ext>
            </a:extLst>
          </p:cNvPr>
          <p:cNvSpPr>
            <a:spLocks noGrp="1"/>
          </p:cNvSpPr>
          <p:nvPr>
            <p:ph idx="1"/>
          </p:nvPr>
        </p:nvSpPr>
        <p:spPr/>
        <p:txBody>
          <a:bodyPr>
            <a:normAutofit/>
          </a:bodyPr>
          <a:lstStyle/>
          <a:p>
            <a:r>
              <a:rPr lang="ja-JP" altLang="en-US" dirty="0"/>
              <a:t>自由度の高い統計モデルの学習における困難とその解決法</a:t>
            </a:r>
            <a:endParaRPr lang="en-US" altLang="ja-JP" dirty="0"/>
          </a:p>
          <a:p>
            <a:r>
              <a:rPr lang="ja-JP" altLang="en-US" dirty="0"/>
              <a:t>自己符号化器による内部表現の学習</a:t>
            </a:r>
            <a:endParaRPr lang="en-US" altLang="ja-JP" dirty="0"/>
          </a:p>
          <a:p>
            <a:r>
              <a:rPr lang="ja-JP" altLang="en-US" dirty="0"/>
              <a:t>確率的なモデルを用いた事前学習</a:t>
            </a:r>
            <a:endParaRPr lang="en-US" altLang="ja-JP" dirty="0"/>
          </a:p>
          <a:p>
            <a:r>
              <a:rPr lang="ja-JP" altLang="en-US" dirty="0"/>
              <a:t>確定的なモデルを用いた事前学習</a:t>
            </a:r>
            <a:endParaRPr lang="en-US" altLang="ja-JP" dirty="0"/>
          </a:p>
          <a:p>
            <a:r>
              <a:rPr lang="en-US" altLang="ja-JP" dirty="0"/>
              <a:t>Product of Experts </a:t>
            </a:r>
            <a:r>
              <a:rPr lang="ja-JP" altLang="en-US" dirty="0"/>
              <a:t>の学習法としての</a:t>
            </a:r>
            <a:r>
              <a:rPr lang="en-US" altLang="ja-JP" dirty="0"/>
              <a:t>CD</a:t>
            </a:r>
            <a:r>
              <a:rPr lang="ja-JP" altLang="en-US" dirty="0"/>
              <a:t>法</a:t>
            </a:r>
            <a:endParaRPr lang="en-US" altLang="ja-JP" dirty="0"/>
          </a:p>
          <a:p>
            <a:r>
              <a:rPr lang="ja-JP" altLang="en-US" dirty="0"/>
              <a:t>おわりに</a:t>
            </a:r>
            <a:endParaRPr lang="en-US" altLang="ja-JP" dirty="0"/>
          </a:p>
          <a:p>
            <a:endParaRPr lang="ja-JP" altLang="en-US" dirty="0"/>
          </a:p>
        </p:txBody>
      </p:sp>
      <p:sp>
        <p:nvSpPr>
          <p:cNvPr id="4" name="日付プレースホルダー 3">
            <a:extLst>
              <a:ext uri="{FF2B5EF4-FFF2-40B4-BE49-F238E27FC236}">
                <a16:creationId xmlns:a16="http://schemas.microsoft.com/office/drawing/2014/main" id="{AC372011-3FFB-5D4F-AFC4-01A28241040A}"/>
              </a:ext>
            </a:extLst>
          </p:cNvPr>
          <p:cNvSpPr>
            <a:spLocks noGrp="1"/>
          </p:cNvSpPr>
          <p:nvPr>
            <p:ph type="dt" sz="half" idx="10"/>
          </p:nvPr>
        </p:nvSpPr>
        <p:spPr/>
        <p:txBody>
          <a:bodyPr/>
          <a:lstStyle/>
          <a:p>
            <a:fld id="{AA962838-2327-4076-8EB7-54D9B2201514}" type="datetime1">
              <a:rPr kumimoji="1" lang="ja-JP" altLang="en-US" smtClean="0"/>
              <a:t>2021/12/6</a:t>
            </a:fld>
            <a:endParaRPr kumimoji="1" lang="ja-JP" altLang="en-US"/>
          </a:p>
        </p:txBody>
      </p:sp>
      <p:sp>
        <p:nvSpPr>
          <p:cNvPr id="5" name="フッター プレースホルダー 4">
            <a:extLst>
              <a:ext uri="{FF2B5EF4-FFF2-40B4-BE49-F238E27FC236}">
                <a16:creationId xmlns:a16="http://schemas.microsoft.com/office/drawing/2014/main" id="{A2EE78D9-2785-CA43-8449-A0F6AFC10F9E}"/>
              </a:ext>
            </a:extLst>
          </p:cNvPr>
          <p:cNvSpPr>
            <a:spLocks noGrp="1"/>
          </p:cNvSpPr>
          <p:nvPr>
            <p:ph type="ftr" sz="quarter" idx="11"/>
          </p:nvPr>
        </p:nvSpPr>
        <p:spPr/>
        <p:txBody>
          <a:bodyPr/>
          <a:lstStyle/>
          <a:p>
            <a:r>
              <a:rPr kumimoji="1" lang="en-US" altLang="ja-JP"/>
              <a:t>Kwanggle</a:t>
            </a:r>
            <a:endParaRPr kumimoji="1" lang="ja-JP" altLang="en-US"/>
          </a:p>
        </p:txBody>
      </p:sp>
      <p:sp>
        <p:nvSpPr>
          <p:cNvPr id="8" name="スライド番号プレースホルダー 7">
            <a:extLst>
              <a:ext uri="{FF2B5EF4-FFF2-40B4-BE49-F238E27FC236}">
                <a16:creationId xmlns:a16="http://schemas.microsoft.com/office/drawing/2014/main" id="{AD9B0C44-3B90-F140-9739-AA5210340413}"/>
              </a:ext>
            </a:extLst>
          </p:cNvPr>
          <p:cNvSpPr>
            <a:spLocks noGrp="1"/>
          </p:cNvSpPr>
          <p:nvPr>
            <p:ph type="sldNum" sz="quarter" idx="12"/>
          </p:nvPr>
        </p:nvSpPr>
        <p:spPr/>
        <p:txBody>
          <a:bodyPr/>
          <a:lstStyle/>
          <a:p>
            <a:fld id="{0A308975-6624-A64B-9276-C536B2E7A4FC}" type="slidenum">
              <a:rPr kumimoji="1" lang="ja-JP" altLang="en-US" smtClean="0"/>
              <a:pPr/>
              <a:t>2</a:t>
            </a:fld>
            <a:endParaRPr kumimoji="1" lang="ja-JP" altLang="en-US"/>
          </a:p>
        </p:txBody>
      </p:sp>
    </p:spTree>
    <p:extLst>
      <p:ext uri="{BB962C8B-B14F-4D97-AF65-F5344CB8AC3E}">
        <p14:creationId xmlns:p14="http://schemas.microsoft.com/office/powerpoint/2010/main" val="24557502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97018780-586B-47BB-AF81-217D981D55E1}"/>
                  </a:ext>
                </a:extLst>
              </p:cNvPr>
              <p:cNvSpPr>
                <a:spLocks noGrp="1"/>
              </p:cNvSpPr>
              <p:nvPr>
                <p:ph idx="1"/>
              </p:nvPr>
            </p:nvSpPr>
            <p:spPr>
              <a:xfrm>
                <a:off x="285750" y="993994"/>
                <a:ext cx="8858250" cy="5227903"/>
              </a:xfrm>
            </p:spPr>
            <p:txBody>
              <a:bodyPr/>
              <a:lstStyle/>
              <a:p>
                <a:r>
                  <a:rPr lang="en-US" altLang="ja-JP" dirty="0"/>
                  <a:t>CD-k</a:t>
                </a:r>
                <a:r>
                  <a:rPr lang="ja-JP" altLang="en-US" dirty="0"/>
                  <a:t>法の損失関数を以下の通り</a:t>
                </a:r>
                <a14:m>
                  <m:oMath xmlns:m="http://schemas.openxmlformats.org/officeDocument/2006/math">
                    <m:sSub>
                      <m:sSubPr>
                        <m:ctrlPr>
                          <a:rPr lang="en-US" altLang="ja-JP" i="1" smtClean="0">
                            <a:latin typeface="Cambria Math" panose="02040503050406030204" pitchFamily="18" charset="0"/>
                          </a:rPr>
                        </m:ctrlPr>
                      </m:sSubPr>
                      <m:e>
                        <m:r>
                          <a:rPr lang="en-US" altLang="ja-JP" b="0" i="1" smtClean="0">
                            <a:latin typeface="Cambria Math" panose="02040503050406030204" pitchFamily="18" charset="0"/>
                          </a:rPr>
                          <m:t>𝐹</m:t>
                        </m:r>
                      </m:e>
                      <m:sub>
                        <m:r>
                          <a:rPr lang="en-US" altLang="ja-JP" b="0" i="1" smtClean="0">
                            <a:latin typeface="Cambria Math" panose="02040503050406030204" pitchFamily="18" charset="0"/>
                          </a:rPr>
                          <m:t>𝐶𝐷</m:t>
                        </m:r>
                        <m:r>
                          <a:rPr lang="en-US" altLang="ja-JP" b="0" i="1" smtClean="0">
                            <a:latin typeface="Cambria Math" panose="02040503050406030204" pitchFamily="18" charset="0"/>
                          </a:rPr>
                          <m:t>−</m:t>
                        </m:r>
                        <m:r>
                          <a:rPr lang="en-US" altLang="ja-JP" b="0" i="1" smtClean="0">
                            <a:latin typeface="Cambria Math" panose="02040503050406030204" pitchFamily="18" charset="0"/>
                          </a:rPr>
                          <m:t>𝑘</m:t>
                        </m:r>
                      </m:sub>
                    </m:sSub>
                  </m:oMath>
                </a14:m>
                <a:r>
                  <a:rPr kumimoji="1" lang="ja-JP" altLang="en-US" dirty="0"/>
                  <a:t>とする。（これは</a:t>
                </a:r>
                <a:r>
                  <a:rPr lang="en-US" altLang="ja-JP" dirty="0"/>
                  <a:t>CD</a:t>
                </a:r>
                <a:r>
                  <a:rPr lang="ja-JP" altLang="en-US" dirty="0"/>
                  <a:t>法のアルゴリズムとは別物。）</a:t>
                </a:r>
                <a:endParaRPr lang="en-US" altLang="ja-JP" dirty="0"/>
              </a:p>
              <a:p>
                <a:endParaRPr kumimoji="1" lang="en-US" altLang="ja-JP"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kumimoji="1" lang="en-US" altLang="ja-JP" i="1" smtClean="0">
                              <a:latin typeface="Cambria Math" panose="02040503050406030204" pitchFamily="18" charset="0"/>
                            </a:rPr>
                          </m:ctrlPr>
                        </m:sSubPr>
                        <m:e>
                          <m:r>
                            <a:rPr kumimoji="1" lang="en-US" altLang="ja-JP" b="0" i="1" smtClean="0">
                              <a:latin typeface="Cambria Math" panose="02040503050406030204" pitchFamily="18" charset="0"/>
                            </a:rPr>
                            <m:t>𝐹</m:t>
                          </m:r>
                        </m:e>
                        <m:sub>
                          <m:r>
                            <a:rPr kumimoji="1" lang="en-US" altLang="ja-JP" b="0" i="1" smtClean="0">
                              <a:latin typeface="Cambria Math" panose="02040503050406030204" pitchFamily="18" charset="0"/>
                            </a:rPr>
                            <m:t>𝐶𝐷</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𝑘</m:t>
                          </m:r>
                        </m:sub>
                      </m:sSub>
                      <m:r>
                        <a:rPr kumimoji="1" lang="en-US" altLang="ja-JP" i="1" smtClean="0">
                          <a:latin typeface="Cambria Math" panose="02040503050406030204" pitchFamily="18" charset="0"/>
                          <a:ea typeface="Cambria Math" panose="02040503050406030204" pitchFamily="18" charset="0"/>
                        </a:rPr>
                        <m:t>≡</m:t>
                      </m:r>
                      <m:sSub>
                        <m:sSubPr>
                          <m:ctrlPr>
                            <a:rPr kumimoji="1" lang="en-US" altLang="ja-JP" i="1" smtClean="0">
                              <a:latin typeface="Cambria Math" panose="02040503050406030204" pitchFamily="18" charset="0"/>
                              <a:ea typeface="Cambria Math" panose="02040503050406030204" pitchFamily="18" charset="0"/>
                            </a:rPr>
                          </m:ctrlPr>
                        </m:sSubPr>
                        <m:e>
                          <m:r>
                            <a:rPr kumimoji="1" lang="en-US" altLang="ja-JP" b="0" i="1" smtClean="0">
                              <a:latin typeface="Cambria Math" panose="02040503050406030204" pitchFamily="18" charset="0"/>
                              <a:ea typeface="Cambria Math" panose="02040503050406030204" pitchFamily="18" charset="0"/>
                            </a:rPr>
                            <m:t>𝐷</m:t>
                          </m:r>
                        </m:e>
                        <m:sub>
                          <m:r>
                            <a:rPr kumimoji="1" lang="en-US" altLang="ja-JP" b="0" i="1" smtClean="0">
                              <a:latin typeface="Cambria Math" panose="02040503050406030204" pitchFamily="18" charset="0"/>
                              <a:ea typeface="Cambria Math" panose="02040503050406030204" pitchFamily="18" charset="0"/>
                            </a:rPr>
                            <m:t>𝐾𝐿</m:t>
                          </m:r>
                        </m:sub>
                      </m:sSub>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𝑞</m:t>
                      </m:r>
                      <m:d>
                        <m:dPr>
                          <m:ctrlPr>
                            <a:rPr kumimoji="1" lang="en-US" altLang="ja-JP" b="0" i="1" smtClean="0">
                              <a:latin typeface="Cambria Math" panose="02040503050406030204" pitchFamily="18" charset="0"/>
                              <a:ea typeface="Cambria Math" panose="02040503050406030204" pitchFamily="18" charset="0"/>
                            </a:rPr>
                          </m:ctrlPr>
                        </m:dPr>
                        <m:e>
                          <m:r>
                            <a:rPr kumimoji="1" lang="en-US" altLang="ja-JP" b="0" i="1" smtClean="0">
                              <a:latin typeface="Cambria Math" panose="02040503050406030204" pitchFamily="18" charset="0"/>
                              <a:ea typeface="Cambria Math" panose="02040503050406030204" pitchFamily="18" charset="0"/>
                            </a:rPr>
                            <m:t>𝑣</m:t>
                          </m:r>
                        </m:e>
                      </m:d>
                      <m:r>
                        <a:rPr lang="en-US" altLang="ja-JP" i="1">
                          <a:latin typeface="Cambria Math" panose="02040503050406030204" pitchFamily="18" charset="0"/>
                          <a:ea typeface="Cambria Math" panose="02040503050406030204" pitchFamily="18" charset="0"/>
                        </a:rPr>
                        <m:t>∥</m:t>
                      </m:r>
                      <m:sSup>
                        <m:sSupPr>
                          <m:ctrlPr>
                            <a:rPr lang="en-US" altLang="ja-JP" i="1" smtClean="0">
                              <a:latin typeface="Cambria Math" panose="02040503050406030204" pitchFamily="18" charset="0"/>
                              <a:ea typeface="Cambria Math" panose="02040503050406030204" pitchFamily="18" charset="0"/>
                            </a:rPr>
                          </m:ctrlPr>
                        </m:sSupPr>
                        <m:e>
                          <m:r>
                            <a:rPr lang="en-US" altLang="ja-JP" b="0" i="1" smtClean="0">
                              <a:latin typeface="Cambria Math" panose="02040503050406030204" pitchFamily="18" charset="0"/>
                              <a:ea typeface="Cambria Math" panose="02040503050406030204" pitchFamily="18" charset="0"/>
                            </a:rPr>
                            <m:t>𝑝</m:t>
                          </m:r>
                        </m:e>
                        <m:sup>
                          <m:d>
                            <m:dPr>
                              <m:ctrlPr>
                                <a:rPr lang="en-US" altLang="ja-JP" b="0" i="1" smtClean="0">
                                  <a:latin typeface="Cambria Math" panose="02040503050406030204" pitchFamily="18" charset="0"/>
                                  <a:ea typeface="Cambria Math" panose="02040503050406030204" pitchFamily="18" charset="0"/>
                                </a:rPr>
                              </m:ctrlPr>
                            </m:dPr>
                            <m:e>
                              <m:r>
                                <a:rPr lang="en-US" altLang="ja-JP" b="0" i="1" smtClean="0">
                                  <a:latin typeface="Cambria Math" panose="02040503050406030204" pitchFamily="18" charset="0"/>
                                  <a:ea typeface="Cambria Math" panose="02040503050406030204" pitchFamily="18" charset="0"/>
                                </a:rPr>
                                <m:t>∞</m:t>
                              </m:r>
                            </m:e>
                          </m:d>
                        </m:sup>
                      </m:sSup>
                      <m:r>
                        <a:rPr kumimoji="1" lang="en-US" altLang="ja-JP" b="0" i="1" smtClean="0">
                          <a:latin typeface="Cambria Math" panose="02040503050406030204" pitchFamily="18" charset="0"/>
                          <a:ea typeface="Cambria Math" panose="02040503050406030204" pitchFamily="18" charset="0"/>
                        </a:rPr>
                        <m:t>(</m:t>
                      </m:r>
                      <m:r>
                        <a:rPr kumimoji="1" lang="en-US" altLang="ja-JP" b="0" i="1" smtClean="0">
                          <a:latin typeface="Cambria Math" panose="02040503050406030204" pitchFamily="18" charset="0"/>
                          <a:ea typeface="Cambria Math" panose="02040503050406030204" pitchFamily="18" charset="0"/>
                        </a:rPr>
                        <m:t>𝑣</m:t>
                      </m:r>
                      <m:r>
                        <a:rPr kumimoji="1" lang="en-US" altLang="ja-JP" b="0" i="1" smtClean="0">
                          <a:latin typeface="Cambria Math" panose="02040503050406030204" pitchFamily="18" charset="0"/>
                          <a:ea typeface="Cambria Math" panose="02040503050406030204" pitchFamily="18" charset="0"/>
                        </a:rPr>
                        <m:t>|</m:t>
                      </m:r>
                      <m:r>
                        <a:rPr kumimoji="1" lang="ja-JP" altLang="en-US" b="0" i="1" smtClean="0">
                          <a:latin typeface="Cambria Math" panose="02040503050406030204" pitchFamily="18" charset="0"/>
                          <a:ea typeface="Cambria Math" panose="02040503050406030204" pitchFamily="18" charset="0"/>
                        </a:rPr>
                        <m:t>𝜃</m:t>
                      </m:r>
                      <m:r>
                        <a:rPr kumimoji="1" lang="en-US" altLang="ja-JP" b="0" i="1" smtClean="0">
                          <a:latin typeface="Cambria Math" panose="02040503050406030204" pitchFamily="18" charset="0"/>
                          <a:ea typeface="Cambria Math" panose="02040503050406030204" pitchFamily="18" charset="0"/>
                        </a:rPr>
                        <m:t>))−</m:t>
                      </m:r>
                      <m:sSub>
                        <m:sSubPr>
                          <m:ctrlPr>
                            <a:rPr lang="en-US" altLang="ja-JP" i="1">
                              <a:latin typeface="Cambria Math" panose="02040503050406030204" pitchFamily="18" charset="0"/>
                              <a:ea typeface="Cambria Math" panose="02040503050406030204" pitchFamily="18" charset="0"/>
                            </a:rPr>
                          </m:ctrlPr>
                        </m:sSubPr>
                        <m:e>
                          <m:r>
                            <a:rPr lang="en-US" altLang="ja-JP" i="1">
                              <a:latin typeface="Cambria Math" panose="02040503050406030204" pitchFamily="18" charset="0"/>
                              <a:ea typeface="Cambria Math" panose="02040503050406030204" pitchFamily="18" charset="0"/>
                            </a:rPr>
                            <m:t>𝐷</m:t>
                          </m:r>
                        </m:e>
                        <m:sub>
                          <m:r>
                            <a:rPr lang="en-US" altLang="ja-JP" i="1">
                              <a:latin typeface="Cambria Math" panose="02040503050406030204" pitchFamily="18" charset="0"/>
                              <a:ea typeface="Cambria Math" panose="02040503050406030204" pitchFamily="18" charset="0"/>
                            </a:rPr>
                            <m:t>𝐾𝐿</m:t>
                          </m:r>
                        </m:sub>
                      </m:sSub>
                      <m:r>
                        <a:rPr lang="en-US" altLang="ja-JP" i="1">
                          <a:latin typeface="Cambria Math" panose="02040503050406030204" pitchFamily="18" charset="0"/>
                          <a:ea typeface="Cambria Math" panose="02040503050406030204" pitchFamily="18" charset="0"/>
                        </a:rPr>
                        <m:t>(</m:t>
                      </m:r>
                      <m:sSup>
                        <m:sSupPr>
                          <m:ctrlPr>
                            <a:rPr lang="en-US" altLang="ja-JP" i="1" smtClean="0">
                              <a:latin typeface="Cambria Math" panose="02040503050406030204" pitchFamily="18" charset="0"/>
                              <a:ea typeface="Cambria Math" panose="02040503050406030204" pitchFamily="18" charset="0"/>
                            </a:rPr>
                          </m:ctrlPr>
                        </m:sSupPr>
                        <m:e>
                          <m:r>
                            <a:rPr lang="en-US" altLang="ja-JP" b="0" i="1" smtClean="0">
                              <a:latin typeface="Cambria Math" panose="02040503050406030204" pitchFamily="18" charset="0"/>
                              <a:ea typeface="Cambria Math" panose="02040503050406030204" pitchFamily="18" charset="0"/>
                            </a:rPr>
                            <m:t>𝑝</m:t>
                          </m:r>
                        </m:e>
                        <m:sup>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𝑘</m:t>
                          </m:r>
                          <m:r>
                            <a:rPr lang="en-US" altLang="ja-JP" b="0" i="1" smtClean="0">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b="0" i="1" smtClean="0">
                              <a:latin typeface="Cambria Math" panose="02040503050406030204" pitchFamily="18" charset="0"/>
                              <a:ea typeface="Cambria Math" panose="02040503050406030204" pitchFamily="18" charset="0"/>
                            </a:rPr>
                            <m:t>|</m:t>
                          </m:r>
                          <m:r>
                            <a:rPr lang="ja-JP" altLang="en-US" b="0" i="1" smtClean="0">
                              <a:latin typeface="Cambria Math" panose="02040503050406030204" pitchFamily="18" charset="0"/>
                              <a:ea typeface="Cambria Math" panose="02040503050406030204" pitchFamily="18" charset="0"/>
                            </a:rPr>
                            <m:t>𝜃</m:t>
                          </m:r>
                        </m:e>
                      </m:d>
                      <m:r>
                        <a:rPr lang="en-US" altLang="ja-JP" i="1">
                          <a:latin typeface="Cambria Math" panose="02040503050406030204" pitchFamily="18" charset="0"/>
                          <a:ea typeface="Cambria Math" panose="02040503050406030204" pitchFamily="18" charset="0"/>
                        </a:rPr>
                        <m:t>∥</m:t>
                      </m:r>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m:t>
                              </m:r>
                            </m:e>
                          </m:d>
                        </m:sup>
                      </m:sSup>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r>
                        <a:rPr lang="en-US" altLang="ja-JP" i="1">
                          <a:latin typeface="Cambria Math" panose="02040503050406030204" pitchFamily="18" charset="0"/>
                          <a:ea typeface="Cambria Math" panose="02040503050406030204" pitchFamily="18" charset="0"/>
                        </a:rPr>
                        <m:t>))</m:t>
                      </m:r>
                    </m:oMath>
                  </m:oMathPara>
                </a14:m>
                <a:endParaRPr kumimoji="1" lang="en-US" altLang="ja-JP" dirty="0"/>
              </a:p>
              <a:p>
                <a:pPr lvl="1"/>
                <a14:m>
                  <m:oMath xmlns:m="http://schemas.openxmlformats.org/officeDocument/2006/math">
                    <m:sSup>
                      <m:sSupPr>
                        <m:ctrlPr>
                          <a:rPr kumimoji="1" lang="en-US" altLang="ja-JP" b="0" i="1" smtClean="0">
                            <a:latin typeface="Cambria Math" panose="02040503050406030204" pitchFamily="18" charset="0"/>
                            <a:ea typeface="Cambria Math" panose="02040503050406030204" pitchFamily="18" charset="0"/>
                          </a:rPr>
                        </m:ctrlPr>
                      </m:sSupPr>
                      <m:e>
                        <m:r>
                          <a:rPr kumimoji="1" lang="en-US" altLang="ja-JP" b="0" i="1" smtClean="0">
                            <a:latin typeface="Cambria Math" panose="02040503050406030204" pitchFamily="18" charset="0"/>
                            <a:ea typeface="Cambria Math" panose="02040503050406030204" pitchFamily="18" charset="0"/>
                          </a:rPr>
                          <m:t>𝑝</m:t>
                        </m:r>
                      </m:e>
                      <m:sup>
                        <m:d>
                          <m:dPr>
                            <m:ctrlPr>
                              <a:rPr kumimoji="1" lang="en-US" altLang="ja-JP" b="0" i="1" smtClean="0">
                                <a:latin typeface="Cambria Math" panose="02040503050406030204" pitchFamily="18" charset="0"/>
                                <a:ea typeface="Cambria Math" panose="02040503050406030204" pitchFamily="18" charset="0"/>
                              </a:rPr>
                            </m:ctrlPr>
                          </m:dPr>
                          <m:e>
                            <m:r>
                              <a:rPr kumimoji="1" lang="en-US" altLang="ja-JP" b="0" i="1" smtClean="0">
                                <a:latin typeface="Cambria Math" panose="02040503050406030204" pitchFamily="18" charset="0"/>
                                <a:ea typeface="Cambria Math" panose="02040503050406030204" pitchFamily="18" charset="0"/>
                              </a:rPr>
                              <m:t>∞</m:t>
                            </m:r>
                          </m:e>
                        </m:d>
                      </m:sup>
                    </m:sSup>
                    <m:d>
                      <m:dPr>
                        <m:ctrlPr>
                          <a:rPr kumimoji="1" lang="en-US" altLang="ja-JP" b="0" i="1" smtClean="0">
                            <a:latin typeface="Cambria Math" panose="02040503050406030204" pitchFamily="18" charset="0"/>
                            <a:ea typeface="Cambria Math" panose="02040503050406030204" pitchFamily="18" charset="0"/>
                          </a:rPr>
                        </m:ctrlPr>
                      </m:dPr>
                      <m:e>
                        <m:r>
                          <a:rPr kumimoji="1" lang="en-US" altLang="ja-JP" b="0" i="1" smtClean="0">
                            <a:latin typeface="Cambria Math" panose="02040503050406030204" pitchFamily="18" charset="0"/>
                            <a:ea typeface="Cambria Math" panose="02040503050406030204" pitchFamily="18" charset="0"/>
                          </a:rPr>
                          <m:t>𝑣</m:t>
                        </m:r>
                      </m:e>
                      <m:e>
                        <m:r>
                          <a:rPr kumimoji="1" lang="ja-JP" altLang="en-US" b="0" i="1" smtClean="0">
                            <a:latin typeface="Cambria Math" panose="02040503050406030204" pitchFamily="18" charset="0"/>
                            <a:ea typeface="Cambria Math" panose="02040503050406030204" pitchFamily="18" charset="0"/>
                          </a:rPr>
                          <m:t>𝜃</m:t>
                        </m:r>
                      </m:e>
                    </m:d>
                    <m:r>
                      <a:rPr kumimoji="1" lang="en-US" altLang="ja-JP" b="0" i="1" smtClean="0">
                        <a:latin typeface="Cambria Math" panose="02040503050406030204" pitchFamily="18" charset="0"/>
                        <a:ea typeface="Cambria Math" panose="02040503050406030204" pitchFamily="18" charset="0"/>
                      </a:rPr>
                      <m:t>, </m:t>
                    </m:r>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𝑘</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oMath>
                </a14:m>
                <a:r>
                  <a:rPr lang="ja-JP" altLang="en-US" dirty="0"/>
                  <a:t>は、</a:t>
                </a:r>
                <a14:m>
                  <m:oMath xmlns:m="http://schemas.openxmlformats.org/officeDocument/2006/math">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0</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𝑞</m:t>
                    </m:r>
                    <m:d>
                      <m:dPr>
                        <m:ctrlPr>
                          <a:rPr lang="en-US" altLang="ja-JP" b="0" i="1" smtClean="0">
                            <a:latin typeface="Cambria Math" panose="02040503050406030204" pitchFamily="18" charset="0"/>
                            <a:ea typeface="Cambria Math" panose="02040503050406030204" pitchFamily="18" charset="0"/>
                          </a:rPr>
                        </m:ctrlPr>
                      </m:dPr>
                      <m:e>
                        <m:r>
                          <a:rPr lang="en-US" altLang="ja-JP" b="0" i="1" smtClean="0">
                            <a:latin typeface="Cambria Math" panose="02040503050406030204" pitchFamily="18" charset="0"/>
                            <a:ea typeface="Cambria Math" panose="02040503050406030204" pitchFamily="18" charset="0"/>
                          </a:rPr>
                          <m:t>𝑣</m:t>
                        </m:r>
                      </m:e>
                    </m:d>
                    <m:r>
                      <a:rPr lang="en-US" altLang="ja-JP" b="0" i="1" smtClean="0">
                        <a:latin typeface="Cambria Math" panose="02040503050406030204" pitchFamily="18" charset="0"/>
                        <a:ea typeface="Cambria Math" panose="02040503050406030204" pitchFamily="18" charset="0"/>
                      </a:rPr>
                      <m:t>𝑝</m:t>
                    </m:r>
                    <m:r>
                      <a:rPr lang="en-US" altLang="ja-JP" i="1" smtClean="0">
                        <a:latin typeface="Cambria Math" panose="02040503050406030204" pitchFamily="18" charset="0"/>
                        <a:ea typeface="Cambria Math" panose="02040503050406030204" pitchFamily="18" charset="0"/>
                      </a:rPr>
                      <m:t> </m:t>
                    </m:r>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oMath>
                </a14:m>
                <a:r>
                  <a:rPr lang="ja-JP" altLang="en-US" dirty="0"/>
                  <a:t>を初期分布としたときの</a:t>
                </a:r>
                <a14:m>
                  <m:oMath xmlns:m="http://schemas.openxmlformats.org/officeDocument/2006/math">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m:t>
                            </m:r>
                          </m:e>
                        </m:d>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h</m:t>
                        </m:r>
                      </m:e>
                      <m:e>
                        <m:r>
                          <a:rPr lang="ja-JP" altLang="en-US" i="1">
                            <a:latin typeface="Cambria Math" panose="02040503050406030204" pitchFamily="18" charset="0"/>
                            <a:ea typeface="Cambria Math" panose="02040503050406030204" pitchFamily="18" charset="0"/>
                          </a:rPr>
                          <m:t>𝜃</m:t>
                        </m:r>
                      </m:e>
                    </m:d>
                    <m:r>
                      <a:rPr lang="en-US" altLang="ja-JP" i="1">
                        <a:latin typeface="Cambria Math" panose="02040503050406030204" pitchFamily="18" charset="0"/>
                        <a:ea typeface="Cambria Math" panose="02040503050406030204" pitchFamily="18" charset="0"/>
                      </a:rPr>
                      <m:t>, </m:t>
                    </m:r>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𝑘</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h</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oMath>
                </a14:m>
                <a:r>
                  <a:rPr lang="ja-JP" altLang="en-US" dirty="0"/>
                  <a:t>を隠れ変数</a:t>
                </a:r>
                <a14:m>
                  <m:oMath xmlns:m="http://schemas.openxmlformats.org/officeDocument/2006/math">
                    <m:r>
                      <a:rPr lang="en-US" altLang="ja-JP" b="0" i="1" smtClean="0">
                        <a:latin typeface="Cambria Math" panose="02040503050406030204" pitchFamily="18" charset="0"/>
                      </a:rPr>
                      <m:t>h</m:t>
                    </m:r>
                  </m:oMath>
                </a14:m>
                <a:r>
                  <a:rPr lang="ja-JP" altLang="en-US" dirty="0"/>
                  <a:t>に関して周辺化した分布</a:t>
                </a:r>
                <a:endParaRPr lang="en-US" altLang="ja-JP" dirty="0"/>
              </a:p>
              <a:p>
                <a:endParaRPr kumimoji="1" lang="en-US" altLang="ja-JP" i="1" dirty="0">
                  <a:latin typeface="Cambria Math" panose="02040503050406030204" pitchFamily="18" charset="0"/>
                </a:endParaRPr>
              </a:p>
              <a:p>
                <a14:m>
                  <m:oMath xmlns:m="http://schemas.openxmlformats.org/officeDocument/2006/math">
                    <m:sSub>
                      <m:sSubPr>
                        <m:ctrlPr>
                          <a:rPr kumimoji="1" lang="en-US" altLang="ja-JP" i="1" smtClean="0">
                            <a:latin typeface="Cambria Math" panose="02040503050406030204" pitchFamily="18" charset="0"/>
                          </a:rPr>
                        </m:ctrlPr>
                      </m:sSubPr>
                      <m:e>
                        <m:r>
                          <a:rPr kumimoji="1" lang="en-US" altLang="ja-JP" b="0" i="1" smtClean="0">
                            <a:latin typeface="Cambria Math" panose="02040503050406030204" pitchFamily="18" charset="0"/>
                          </a:rPr>
                          <m:t>𝐹</m:t>
                        </m:r>
                      </m:e>
                      <m:sub>
                        <m:r>
                          <a:rPr kumimoji="1" lang="en-US" altLang="ja-JP" b="0" i="1" smtClean="0">
                            <a:latin typeface="Cambria Math" panose="02040503050406030204" pitchFamily="18" charset="0"/>
                          </a:rPr>
                          <m:t>𝐶𝐷</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𝑘</m:t>
                        </m:r>
                      </m:sub>
                    </m:sSub>
                  </m:oMath>
                </a14:m>
                <a:r>
                  <a:rPr kumimoji="1" lang="ja-JP" altLang="en-US" dirty="0"/>
                  <a:t>の最小化は、</a:t>
                </a:r>
                <a:r>
                  <a:rPr lang="en-US" altLang="ja-JP" dirty="0">
                    <a:ea typeface="Cambria Math" panose="02040503050406030204" pitchFamily="18" charset="0"/>
                  </a:rPr>
                  <a:t> </a:t>
                </a:r>
                <a14:m>
                  <m:oMath xmlns:m="http://schemas.openxmlformats.org/officeDocument/2006/math">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𝑘</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oMath>
                </a14:m>
                <a:r>
                  <a:rPr kumimoji="1" lang="ja-JP" altLang="en-US" dirty="0"/>
                  <a:t>が初期分布である経験分布</a:t>
                </a:r>
                <a14:m>
                  <m:oMath xmlns:m="http://schemas.openxmlformats.org/officeDocument/2006/math">
                    <m:r>
                      <a:rPr kumimoji="1" lang="en-US" altLang="ja-JP" b="0" i="1" smtClean="0">
                        <a:latin typeface="Cambria Math" panose="02040503050406030204" pitchFamily="18" charset="0"/>
                      </a:rPr>
                      <m:t>𝑞</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𝑣</m:t>
                    </m:r>
                    <m:r>
                      <a:rPr kumimoji="1" lang="en-US" altLang="ja-JP" b="0" i="1" smtClean="0">
                        <a:latin typeface="Cambria Math" panose="02040503050406030204" pitchFamily="18" charset="0"/>
                      </a:rPr>
                      <m:t>)</m:t>
                    </m:r>
                  </m:oMath>
                </a14:m>
                <a:r>
                  <a:rPr kumimoji="1" lang="ja-JP" altLang="en-US" dirty="0"/>
                  <a:t>から離れない</a:t>
                </a:r>
                <a:endParaRPr kumimoji="1" lang="en-US" altLang="ja-JP" dirty="0"/>
              </a:p>
              <a:p>
                <a:endParaRPr kumimoji="1" lang="en-US" altLang="ja-JP" dirty="0"/>
              </a:p>
            </p:txBody>
          </p:sp>
        </mc:Choice>
        <mc:Fallback xmlns="">
          <p:sp>
            <p:nvSpPr>
              <p:cNvPr id="2" name="コンテンツ プレースホルダー 1">
                <a:extLst>
                  <a:ext uri="{FF2B5EF4-FFF2-40B4-BE49-F238E27FC236}">
                    <a16:creationId xmlns:a16="http://schemas.microsoft.com/office/drawing/2014/main" id="{97018780-586B-47BB-AF81-217D981D55E1}"/>
                  </a:ext>
                </a:extLst>
              </p:cNvPr>
              <p:cNvSpPr>
                <a:spLocks noGrp="1" noRot="1" noChangeAspect="1" noMove="1" noResize="1" noEditPoints="1" noAdjustHandles="1" noChangeArrowheads="1" noChangeShapeType="1" noTextEdit="1"/>
              </p:cNvSpPr>
              <p:nvPr>
                <p:ph idx="1"/>
              </p:nvPr>
            </p:nvSpPr>
            <p:spPr>
              <a:xfrm>
                <a:off x="285750" y="993994"/>
                <a:ext cx="8858250" cy="5227903"/>
              </a:xfrm>
              <a:blipFill>
                <a:blip r:embed="rId2"/>
                <a:stretch>
                  <a:fillRect l="-619"/>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9D937FAD-D95E-4471-B07A-6EBCF0D7BD3D}"/>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72EBC12B-80EA-4DEB-8424-0AAABFD4E8F7}"/>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F2E99A28-3921-4BC4-A9C6-1261EE2413E0}"/>
              </a:ext>
            </a:extLst>
          </p:cNvPr>
          <p:cNvSpPr>
            <a:spLocks noGrp="1"/>
          </p:cNvSpPr>
          <p:nvPr>
            <p:ph type="sldNum" sz="quarter" idx="12"/>
          </p:nvPr>
        </p:nvSpPr>
        <p:spPr/>
        <p:txBody>
          <a:bodyPr/>
          <a:lstStyle/>
          <a:p>
            <a:fld id="{0A308975-6624-A64B-9276-C536B2E7A4FC}" type="slidenum">
              <a:rPr kumimoji="1" lang="ja-JP" altLang="en-US" smtClean="0"/>
              <a:pPr/>
              <a:t>20</a:t>
            </a:fld>
            <a:endParaRPr kumimoji="1" lang="ja-JP" altLang="en-US"/>
          </a:p>
        </p:txBody>
      </p:sp>
      <p:sp>
        <p:nvSpPr>
          <p:cNvPr id="6" name="タイトル 5">
            <a:extLst>
              <a:ext uri="{FF2B5EF4-FFF2-40B4-BE49-F238E27FC236}">
                <a16:creationId xmlns:a16="http://schemas.microsoft.com/office/drawing/2014/main" id="{F4587014-FB0B-459E-956F-6829CEBF7EA3}"/>
              </a:ext>
            </a:extLst>
          </p:cNvPr>
          <p:cNvSpPr>
            <a:spLocks noGrp="1"/>
          </p:cNvSpPr>
          <p:nvPr>
            <p:ph type="title"/>
          </p:nvPr>
        </p:nvSpPr>
        <p:spPr/>
        <p:txBody>
          <a:bodyPr>
            <a:normAutofit/>
          </a:bodyPr>
          <a:lstStyle/>
          <a:p>
            <a:r>
              <a:rPr kumimoji="1" lang="ja-JP" altLang="en-US" dirty="0"/>
              <a:t>コントラスティブ・ダイバージェンスの最小化</a:t>
            </a:r>
          </a:p>
        </p:txBody>
      </p:sp>
    </p:spTree>
    <p:extLst>
      <p:ext uri="{BB962C8B-B14F-4D97-AF65-F5344CB8AC3E}">
        <p14:creationId xmlns:p14="http://schemas.microsoft.com/office/powerpoint/2010/main" val="33598414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コンテンツ プレースホルダー 1">
                <a:extLst>
                  <a:ext uri="{FF2B5EF4-FFF2-40B4-BE49-F238E27FC236}">
                    <a16:creationId xmlns:a16="http://schemas.microsoft.com/office/drawing/2014/main" id="{4A61C5C8-31F6-472D-8FE1-0D55512C44EF}"/>
                  </a:ext>
                </a:extLst>
              </p:cNvPr>
              <p:cNvSpPr>
                <a:spLocks noGrp="1"/>
              </p:cNvSpPr>
              <p:nvPr>
                <p:ph idx="1"/>
              </p:nvPr>
            </p:nvSpPr>
            <p:spPr/>
            <p:txBody>
              <a:bodyPr/>
              <a:lstStyle/>
              <a:p>
                <a:r>
                  <a:rPr lang="ja-JP" altLang="en-US" dirty="0">
                    <a:solidFill>
                      <a:srgbClr val="FF0000"/>
                    </a:solidFill>
                    <a:latin typeface="メイリオ" panose="020B0604030504040204" pitchFamily="50" charset="-128"/>
                    <a:ea typeface="メイリオ" panose="020B0604030504040204" pitchFamily="50" charset="-128"/>
                  </a:rPr>
                  <a:t>既約で非周期的なマルコフ連鎖</a:t>
                </a:r>
                <a:r>
                  <a:rPr lang="ja-JP" altLang="en-US" dirty="0">
                    <a:latin typeface="メイリオ" panose="020B0604030504040204" pitchFamily="50" charset="-128"/>
                    <a:ea typeface="メイリオ" panose="020B0604030504040204" pitchFamily="50" charset="-128"/>
                  </a:rPr>
                  <a:t>で</a:t>
                </a:r>
                <a14:m>
                  <m:oMath xmlns:m="http://schemas.openxmlformats.org/officeDocument/2006/math">
                    <m:sSup>
                      <m:sSupPr>
                        <m:ctrlPr>
                          <a:rPr lang="en-US" altLang="ja-JP" i="1" smtClean="0">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0</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h</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r>
                      <a:rPr lang="en-US" altLang="ja-JP" b="0" i="1" smtClean="0">
                        <a:latin typeface="Cambria Math" panose="02040503050406030204" pitchFamily="18" charset="0"/>
                        <a:ea typeface="Cambria Math" panose="02040503050406030204" pitchFamily="18" charset="0"/>
                      </a:rPr>
                      <m:t>=</m:t>
                    </m:r>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𝑘</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h</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oMath>
                </a14:m>
                <a:r>
                  <a:rPr kumimoji="1" lang="ja-JP" altLang="en-US" dirty="0">
                    <a:latin typeface="メイリオ" panose="020B0604030504040204" pitchFamily="50" charset="-128"/>
                    <a:ea typeface="メイリオ" panose="020B0604030504040204" pitchFamily="50" charset="-128"/>
                  </a:rPr>
                  <a:t>であれば、</a:t>
                </a:r>
                <a:r>
                  <a:rPr lang="en-US" altLang="ja-JP" dirty="0">
                    <a:ea typeface="Cambria Math" panose="02040503050406030204" pitchFamily="18" charset="0"/>
                  </a:rPr>
                  <a:t> </a:t>
                </a:r>
                <a14:m>
                  <m:oMath xmlns:m="http://schemas.openxmlformats.org/officeDocument/2006/math">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0</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r>
                      <a:rPr lang="en-US" altLang="ja-JP" b="0" i="1" smtClean="0">
                        <a:latin typeface="Cambria Math" panose="02040503050406030204" pitchFamily="18" charset="0"/>
                        <a:ea typeface="Cambria Math" panose="02040503050406030204" pitchFamily="18" charset="0"/>
                      </a:rPr>
                      <m:t>=</m:t>
                    </m:r>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𝑘</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r>
                      <a:rPr lang="en-US" altLang="ja-JP" b="0" i="1" smtClean="0">
                        <a:latin typeface="Cambria Math" panose="02040503050406030204" pitchFamily="18" charset="0"/>
                        <a:ea typeface="Cambria Math" panose="02040503050406030204" pitchFamily="18" charset="0"/>
                      </a:rPr>
                      <m:t>=</m:t>
                    </m:r>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i="1" smtClean="0">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oMath>
                </a14:m>
                <a:r>
                  <a:rPr kumimoji="1" lang="ja-JP" altLang="en-US" dirty="0"/>
                  <a:t>である。</a:t>
                </a:r>
                <a:endParaRPr kumimoji="1" lang="en-US" altLang="ja-JP" dirty="0"/>
              </a:p>
              <a:p>
                <a:pPr lvl="1"/>
                <a:r>
                  <a:rPr kumimoji="1" lang="ja-JP" altLang="en-US" dirty="0"/>
                  <a:t>既約かつ非周期なマルコフ連鎖：</a:t>
                </a:r>
                <a:r>
                  <a:rPr kumimoji="1" lang="en-US" altLang="ja-JP" dirty="0"/>
                  <a:t>ergodic</a:t>
                </a:r>
                <a:endParaRPr lang="en-US" altLang="ja-JP" dirty="0"/>
              </a:p>
              <a:p>
                <a:pPr lvl="1"/>
                <a:r>
                  <a:rPr kumimoji="1" lang="ja-JP" altLang="en-US" dirty="0"/>
                  <a:t>既約：状態空間が連結類（状態の集合のいずれの対も互いに連結）</a:t>
                </a:r>
                <a:endParaRPr kumimoji="1" lang="en-US" altLang="ja-JP" dirty="0"/>
              </a:p>
              <a:p>
                <a:pPr lvl="1"/>
                <a:r>
                  <a:rPr lang="ja-JP" altLang="en-US" dirty="0"/>
                  <a:t>周期性：ある状態</a:t>
                </a:r>
                <a:r>
                  <a:rPr lang="en-US" altLang="ja-JP" dirty="0" err="1"/>
                  <a:t>i</a:t>
                </a:r>
                <a:r>
                  <a:rPr lang="ja-JP" altLang="en-US" dirty="0"/>
                  <a:t>への回帰がある数</a:t>
                </a:r>
                <a:r>
                  <a:rPr lang="en-US" altLang="ja-JP" dirty="0"/>
                  <a:t>k</a:t>
                </a:r>
                <a:r>
                  <a:rPr lang="ja-JP" altLang="en-US" dirty="0"/>
                  <a:t>の倍数回のみに見られ、</a:t>
                </a:r>
                <a:r>
                  <a:rPr lang="en-US" altLang="ja-JP" dirty="0"/>
                  <a:t>k</a:t>
                </a:r>
                <a:r>
                  <a:rPr lang="ja-JP" altLang="en-US" dirty="0"/>
                  <a:t>がこの性質を持つ最大の数ならば、「状態</a:t>
                </a:r>
                <a:r>
                  <a:rPr lang="en-US" altLang="ja-JP" dirty="0" err="1"/>
                  <a:t>i</a:t>
                </a:r>
                <a:r>
                  <a:rPr lang="ja-JP" altLang="en-US" dirty="0"/>
                  <a:t>の周期は</a:t>
                </a:r>
                <a:r>
                  <a:rPr lang="en-US" altLang="ja-JP" dirty="0"/>
                  <a:t>k</a:t>
                </a:r>
                <a:r>
                  <a:rPr lang="ja-JP" altLang="en-US" dirty="0"/>
                  <a:t>である」という</a:t>
                </a:r>
                <a:endParaRPr lang="en-US" altLang="ja-JP" dirty="0"/>
              </a:p>
              <a:p>
                <a:pPr marL="457200" lvl="1" indent="0">
                  <a:buNone/>
                </a:pPr>
                <a14:m>
                  <m:oMathPara xmlns:m="http://schemas.openxmlformats.org/officeDocument/2006/math">
                    <m:oMathParaPr>
                      <m:jc m:val="centerGroup"/>
                    </m:oMathParaPr>
                    <m:oMath xmlns:m="http://schemas.openxmlformats.org/officeDocument/2006/math">
                      <m:r>
                        <a:rPr lang="en-US" altLang="ja-JP" b="0" i="1" smtClean="0">
                          <a:latin typeface="Cambria Math" panose="02040503050406030204" pitchFamily="18" charset="0"/>
                        </a:rPr>
                        <m:t>𝑘</m:t>
                      </m:r>
                      <m:r>
                        <a:rPr lang="en-US" altLang="ja-JP" b="0" i="1" smtClean="0">
                          <a:latin typeface="Cambria Math" panose="02040503050406030204" pitchFamily="18" charset="0"/>
                        </a:rPr>
                        <m:t>=</m:t>
                      </m:r>
                      <m:r>
                        <m:rPr>
                          <m:sty m:val="p"/>
                        </m:rPr>
                        <a:rPr lang="en-US" altLang="ja-JP" b="0" i="0" smtClean="0">
                          <a:latin typeface="Cambria Math" panose="02040503050406030204" pitchFamily="18" charset="0"/>
                        </a:rPr>
                        <m:t>gcd</m:t>
                      </m:r>
                      <m:r>
                        <a:rPr lang="en-US" altLang="ja-JP" b="0" i="1" smtClean="0">
                          <a:latin typeface="Cambria Math" panose="02040503050406030204" pitchFamily="18" charset="0"/>
                        </a:rPr>
                        <m:t>⁡{</m:t>
                      </m:r>
                      <m:r>
                        <a:rPr lang="en-US" altLang="ja-JP" b="0" i="1" smtClean="0">
                          <a:latin typeface="Cambria Math" panose="02040503050406030204" pitchFamily="18" charset="0"/>
                        </a:rPr>
                        <m:t>𝑛</m:t>
                      </m:r>
                      <m:r>
                        <a:rPr lang="en-US" altLang="ja-JP" b="0" i="1" smtClean="0">
                          <a:latin typeface="Cambria Math" panose="02040503050406030204" pitchFamily="18" charset="0"/>
                        </a:rPr>
                        <m:t>:</m:t>
                      </m:r>
                      <m:func>
                        <m:funcPr>
                          <m:ctrlPr>
                            <a:rPr lang="en-US" altLang="ja-JP" b="0" i="1" smtClean="0">
                              <a:latin typeface="Cambria Math" panose="02040503050406030204" pitchFamily="18" charset="0"/>
                            </a:rPr>
                          </m:ctrlPr>
                        </m:funcPr>
                        <m:fName>
                          <m:r>
                            <m:rPr>
                              <m:sty m:val="p"/>
                            </m:rPr>
                            <a:rPr lang="en-US" altLang="ja-JP" b="0" i="0" smtClean="0">
                              <a:latin typeface="Cambria Math" panose="02040503050406030204" pitchFamily="18" charset="0"/>
                            </a:rPr>
                            <m:t>Pr</m:t>
                          </m:r>
                        </m:fName>
                        <m:e>
                          <m:d>
                            <m:dPr>
                              <m:ctrlPr>
                                <a:rPr lang="en-US" altLang="ja-JP" b="0" i="1" smtClean="0">
                                  <a:latin typeface="Cambria Math" panose="02040503050406030204" pitchFamily="18" charset="0"/>
                                </a:rPr>
                              </m:ctrlPr>
                            </m:dPr>
                            <m:e>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𝑋</m:t>
                                  </m:r>
                                </m:e>
                                <m:sub>
                                  <m:r>
                                    <a:rPr lang="en-US" altLang="ja-JP" b="0" i="1" smtClean="0">
                                      <a:latin typeface="Cambria Math" panose="02040503050406030204" pitchFamily="18" charset="0"/>
                                    </a:rPr>
                                    <m:t>𝑛</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𝑖</m:t>
                              </m:r>
                            </m:e>
                            <m:e>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𝑋</m:t>
                                  </m:r>
                                </m:e>
                                <m:sub>
                                  <m:r>
                                    <a:rPr lang="en-US" altLang="ja-JP" b="0" i="1" smtClean="0">
                                      <a:latin typeface="Cambria Math" panose="02040503050406030204" pitchFamily="18" charset="0"/>
                                    </a:rPr>
                                    <m:t>0</m:t>
                                  </m:r>
                                </m:sub>
                              </m:sSub>
                              <m:r>
                                <a:rPr lang="en-US" altLang="ja-JP" b="0" i="1" smtClean="0">
                                  <a:latin typeface="Cambria Math" panose="02040503050406030204" pitchFamily="18" charset="0"/>
                                </a:rPr>
                                <m:t>=</m:t>
                              </m:r>
                              <m:r>
                                <a:rPr lang="en-US" altLang="ja-JP" b="0" i="1" smtClean="0">
                                  <a:latin typeface="Cambria Math" panose="02040503050406030204" pitchFamily="18" charset="0"/>
                                </a:rPr>
                                <m:t>𝑖</m:t>
                              </m:r>
                            </m:e>
                          </m:d>
                        </m:e>
                      </m:func>
                      <m:r>
                        <a:rPr lang="en-US" altLang="ja-JP" b="0" i="1" smtClean="0">
                          <a:latin typeface="Cambria Math" panose="02040503050406030204" pitchFamily="18" charset="0"/>
                        </a:rPr>
                        <m:t>&gt;0}</m:t>
                      </m:r>
                    </m:oMath>
                  </m:oMathPara>
                </a14:m>
                <a:endParaRPr lang="en-US" altLang="ja-JP" dirty="0"/>
              </a:p>
              <a:p>
                <a:pPr lvl="1"/>
                <a:r>
                  <a:rPr lang="ja-JP" altLang="en-US" dirty="0"/>
                  <a:t>非周期性：上式で</a:t>
                </a:r>
                <a:r>
                  <a:rPr lang="en-US" altLang="ja-JP" dirty="0"/>
                  <a:t>k=1</a:t>
                </a:r>
                <a:r>
                  <a:rPr lang="ja-JP" altLang="en-US" dirty="0"/>
                  <a:t>の場合</a:t>
                </a:r>
                <a:endParaRPr kumimoji="1" lang="en-US" altLang="ja-JP" dirty="0"/>
              </a:p>
              <a:p>
                <a:r>
                  <a:rPr lang="en-US" altLang="ja-JP" dirty="0">
                    <a:ea typeface="Cambria Math" panose="02040503050406030204" pitchFamily="18" charset="0"/>
                  </a:rPr>
                  <a:t> </a:t>
                </a:r>
                <a14:m>
                  <m:oMath xmlns:m="http://schemas.openxmlformats.org/officeDocument/2006/math">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0</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𝑞</m:t>
                    </m:r>
                    <m:d>
                      <m:dPr>
                        <m:ctrlPr>
                          <a:rPr lang="en-US" altLang="ja-JP" b="0" i="1" smtClean="0">
                            <a:latin typeface="Cambria Math" panose="02040503050406030204" pitchFamily="18" charset="0"/>
                            <a:ea typeface="Cambria Math" panose="02040503050406030204" pitchFamily="18" charset="0"/>
                          </a:rPr>
                        </m:ctrlPr>
                      </m:dPr>
                      <m:e>
                        <m:r>
                          <a:rPr lang="en-US" altLang="ja-JP" b="0" i="1" smtClean="0">
                            <a:latin typeface="Cambria Math" panose="02040503050406030204" pitchFamily="18" charset="0"/>
                            <a:ea typeface="Cambria Math" panose="02040503050406030204" pitchFamily="18" charset="0"/>
                          </a:rPr>
                          <m:t>𝑣</m:t>
                        </m:r>
                      </m:e>
                    </m:d>
                  </m:oMath>
                </a14:m>
                <a:r>
                  <a:rPr kumimoji="1" lang="ja-JP" altLang="en-US" dirty="0"/>
                  <a:t>  → </a:t>
                </a:r>
                <a:r>
                  <a:rPr lang="en-US" altLang="ja-JP" dirty="0">
                    <a:ea typeface="Cambria Math" panose="02040503050406030204" pitchFamily="18" charset="0"/>
                  </a:rPr>
                  <a:t> </a:t>
                </a:r>
                <a14:m>
                  <m:oMath xmlns:m="http://schemas.openxmlformats.org/officeDocument/2006/math">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i="1" smtClean="0">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𝑞</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𝑣</m:t>
                    </m:r>
                    <m:r>
                      <a:rPr lang="en-US" altLang="ja-JP" b="0" i="1" smtClean="0">
                        <a:latin typeface="Cambria Math" panose="02040503050406030204" pitchFamily="18" charset="0"/>
                        <a:ea typeface="Cambria Math" panose="02040503050406030204" pitchFamily="18" charset="0"/>
                      </a:rPr>
                      <m:t>)</m:t>
                    </m:r>
                  </m:oMath>
                </a14:m>
                <a:r>
                  <a:rPr kumimoji="1" lang="ja-JP" altLang="en-US" dirty="0"/>
                  <a:t>となり、</a:t>
                </a:r>
                <a:r>
                  <a:rPr lang="en-US" altLang="ja-JP" dirty="0"/>
                  <a:t> </a:t>
                </a:r>
                <a14:m>
                  <m:oMath xmlns:m="http://schemas.openxmlformats.org/officeDocument/2006/math">
                    <m:sSub>
                      <m:sSubPr>
                        <m:ctrlPr>
                          <a:rPr lang="en-US" altLang="ja-JP" i="1">
                            <a:latin typeface="Cambria Math" panose="02040503050406030204" pitchFamily="18" charset="0"/>
                          </a:rPr>
                        </m:ctrlPr>
                      </m:sSubPr>
                      <m:e>
                        <m:r>
                          <a:rPr lang="en-US" altLang="ja-JP" i="1">
                            <a:latin typeface="Cambria Math" panose="02040503050406030204" pitchFamily="18" charset="0"/>
                          </a:rPr>
                          <m:t>𝐹</m:t>
                        </m:r>
                      </m:e>
                      <m:sub>
                        <m:r>
                          <a:rPr lang="en-US" altLang="ja-JP" i="1">
                            <a:latin typeface="Cambria Math" panose="02040503050406030204" pitchFamily="18" charset="0"/>
                          </a:rPr>
                          <m:t>𝐶𝐷</m:t>
                        </m:r>
                        <m:r>
                          <a:rPr lang="en-US" altLang="ja-JP" i="1">
                            <a:latin typeface="Cambria Math" panose="02040503050406030204" pitchFamily="18" charset="0"/>
                          </a:rPr>
                          <m:t>−</m:t>
                        </m:r>
                        <m:r>
                          <a:rPr lang="en-US" altLang="ja-JP" i="1">
                            <a:latin typeface="Cambria Math" panose="02040503050406030204" pitchFamily="18" charset="0"/>
                          </a:rPr>
                          <m:t>𝑘</m:t>
                        </m:r>
                      </m:sub>
                    </m:sSub>
                    <m:r>
                      <a:rPr lang="en-US" altLang="ja-JP" b="0" i="1" smtClean="0">
                        <a:latin typeface="Cambria Math" panose="02040503050406030204" pitchFamily="18" charset="0"/>
                      </a:rPr>
                      <m:t>=0</m:t>
                    </m:r>
                  </m:oMath>
                </a14:m>
                <a:endParaRPr kumimoji="1" lang="en-US" altLang="ja-JP" dirty="0"/>
              </a:p>
              <a:p>
                <a14:m>
                  <m:oMath xmlns:m="http://schemas.openxmlformats.org/officeDocument/2006/math">
                    <m:sSup>
                      <m:sSupPr>
                        <m:ctrlPr>
                          <a:rPr lang="en-US" altLang="ja-JP" i="1" smtClean="0">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𝑘</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oMath>
                </a14:m>
                <a:r>
                  <a:rPr kumimoji="1" lang="ja-JP" altLang="en-US" dirty="0"/>
                  <a:t>と</a:t>
                </a:r>
                <a14:m>
                  <m:oMath xmlns:m="http://schemas.openxmlformats.org/officeDocument/2006/math">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m:t>
                        </m:r>
                      </m:sup>
                    </m:sSup>
                    <m:d>
                      <m:dPr>
                        <m:ctrlPr>
                          <a:rPr lang="en-US" altLang="ja-JP" i="1">
                            <a:latin typeface="Cambria Math" panose="02040503050406030204" pitchFamily="18" charset="0"/>
                            <a:ea typeface="Cambria Math" panose="02040503050406030204" pitchFamily="18" charset="0"/>
                          </a:rPr>
                        </m:ctrlPr>
                      </m:dPr>
                      <m:e>
                        <m:r>
                          <a:rPr lang="en-US" altLang="ja-JP" i="1">
                            <a:latin typeface="Cambria Math" panose="02040503050406030204" pitchFamily="18" charset="0"/>
                            <a:ea typeface="Cambria Math" panose="02040503050406030204" pitchFamily="18" charset="0"/>
                          </a:rPr>
                          <m:t>𝑣</m:t>
                        </m:r>
                        <m:r>
                          <a:rPr lang="en-US" altLang="ja-JP" i="1">
                            <a:latin typeface="Cambria Math" panose="02040503050406030204" pitchFamily="18" charset="0"/>
                            <a:ea typeface="Cambria Math" panose="02040503050406030204" pitchFamily="18" charset="0"/>
                          </a:rPr>
                          <m:t>|</m:t>
                        </m:r>
                        <m:r>
                          <a:rPr lang="ja-JP" altLang="en-US" i="1">
                            <a:latin typeface="Cambria Math" panose="02040503050406030204" pitchFamily="18" charset="0"/>
                            <a:ea typeface="Cambria Math" panose="02040503050406030204" pitchFamily="18" charset="0"/>
                          </a:rPr>
                          <m:t>𝜃</m:t>
                        </m:r>
                      </m:e>
                    </m:d>
                  </m:oMath>
                </a14:m>
                <a:r>
                  <a:rPr kumimoji="1" lang="ja-JP" altLang="en-US" dirty="0"/>
                  <a:t>の</a:t>
                </a:r>
                <a:r>
                  <a:rPr lang="en-US" altLang="ja-JP" dirty="0"/>
                  <a:t>KL &lt; </a:t>
                </a:r>
                <a14:m>
                  <m:oMath xmlns:m="http://schemas.openxmlformats.org/officeDocument/2006/math">
                    <m:sSup>
                      <m:sSupPr>
                        <m:ctrlPr>
                          <a:rPr lang="en-US" altLang="ja-JP" i="1">
                            <a:latin typeface="Cambria Math" panose="02040503050406030204" pitchFamily="18" charset="0"/>
                            <a:ea typeface="Cambria Math" panose="02040503050406030204" pitchFamily="18" charset="0"/>
                          </a:rPr>
                        </m:ctrlPr>
                      </m:sSupPr>
                      <m:e>
                        <m:r>
                          <a:rPr lang="en-US" altLang="ja-JP" i="1">
                            <a:latin typeface="Cambria Math" panose="02040503050406030204" pitchFamily="18" charset="0"/>
                            <a:ea typeface="Cambria Math" panose="02040503050406030204" pitchFamily="18" charset="0"/>
                          </a:rPr>
                          <m:t>𝑝</m:t>
                        </m:r>
                      </m:e>
                      <m:sup>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m:t>
                        </m:r>
                        <m:r>
                          <a:rPr lang="en-US" altLang="ja-JP" i="1">
                            <a:latin typeface="Cambria Math" panose="02040503050406030204" pitchFamily="18" charset="0"/>
                            <a:ea typeface="Cambria Math" panose="02040503050406030204" pitchFamily="18" charset="0"/>
                          </a:rPr>
                          <m:t>)</m:t>
                        </m:r>
                      </m:sup>
                    </m:sSup>
                  </m:oMath>
                </a14:m>
                <a:r>
                  <a:rPr kumimoji="1" lang="ja-JP" altLang="en-US" dirty="0"/>
                  <a:t>と</a:t>
                </a:r>
                <a14:m>
                  <m:oMath xmlns:m="http://schemas.openxmlformats.org/officeDocument/2006/math">
                    <m:r>
                      <a:rPr lang="en-US" altLang="ja-JP" b="0" i="1" smtClean="0">
                        <a:latin typeface="Cambria Math" panose="02040503050406030204" pitchFamily="18" charset="0"/>
                        <a:ea typeface="Cambria Math" panose="02040503050406030204" pitchFamily="18" charset="0"/>
                      </a:rPr>
                      <m:t>𝑞</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ea typeface="Cambria Math" panose="02040503050406030204" pitchFamily="18" charset="0"/>
                      </a:rPr>
                      <m:t>𝑣</m:t>
                    </m:r>
                    <m:r>
                      <a:rPr lang="en-US" altLang="ja-JP" b="0" i="1" smtClean="0">
                        <a:latin typeface="Cambria Math" panose="02040503050406030204" pitchFamily="18" charset="0"/>
                        <a:ea typeface="Cambria Math" panose="02040503050406030204" pitchFamily="18" charset="0"/>
                      </a:rPr>
                      <m:t>)</m:t>
                    </m:r>
                  </m:oMath>
                </a14:m>
                <a:r>
                  <a:rPr kumimoji="1" lang="ja-JP" altLang="en-US" dirty="0"/>
                  <a:t>の</a:t>
                </a:r>
                <a:r>
                  <a:rPr kumimoji="1" lang="en-US" altLang="ja-JP" dirty="0"/>
                  <a:t>KL</a:t>
                </a:r>
                <a:r>
                  <a:rPr kumimoji="1" lang="ja-JP" altLang="en-US" dirty="0"/>
                  <a:t>　→ </a:t>
                </a:r>
                <a14:m>
                  <m:oMath xmlns:m="http://schemas.openxmlformats.org/officeDocument/2006/math">
                    <m:r>
                      <a:rPr lang="en-US" altLang="ja-JP" b="0" i="0" smtClean="0">
                        <a:latin typeface="Cambria Math" panose="02040503050406030204" pitchFamily="18" charset="0"/>
                      </a:rPr>
                      <m:t> </m:t>
                    </m:r>
                    <m:sSub>
                      <m:sSubPr>
                        <m:ctrlPr>
                          <a:rPr lang="en-US" altLang="ja-JP" i="1">
                            <a:latin typeface="Cambria Math" panose="02040503050406030204" pitchFamily="18" charset="0"/>
                          </a:rPr>
                        </m:ctrlPr>
                      </m:sSubPr>
                      <m:e>
                        <m:r>
                          <a:rPr lang="en-US" altLang="ja-JP" i="1">
                            <a:latin typeface="Cambria Math" panose="02040503050406030204" pitchFamily="18" charset="0"/>
                          </a:rPr>
                          <m:t>𝐹</m:t>
                        </m:r>
                      </m:e>
                      <m:sub>
                        <m:r>
                          <a:rPr lang="en-US" altLang="ja-JP" i="1">
                            <a:latin typeface="Cambria Math" panose="02040503050406030204" pitchFamily="18" charset="0"/>
                          </a:rPr>
                          <m:t>𝐶𝐷</m:t>
                        </m:r>
                        <m:r>
                          <a:rPr lang="en-US" altLang="ja-JP" i="1">
                            <a:latin typeface="Cambria Math" panose="02040503050406030204" pitchFamily="18" charset="0"/>
                          </a:rPr>
                          <m:t>−</m:t>
                        </m:r>
                        <m:r>
                          <a:rPr lang="en-US" altLang="ja-JP" i="1">
                            <a:latin typeface="Cambria Math" panose="02040503050406030204" pitchFamily="18" charset="0"/>
                          </a:rPr>
                          <m:t>𝑘</m:t>
                        </m:r>
                      </m:sub>
                    </m:sSub>
                    <m:r>
                      <a:rPr lang="en-US" altLang="ja-JP" i="1" smtClean="0">
                        <a:latin typeface="Cambria Math" panose="02040503050406030204" pitchFamily="18" charset="0"/>
                        <a:ea typeface="Cambria Math" panose="02040503050406030204" pitchFamily="18" charset="0"/>
                      </a:rPr>
                      <m:t>≥</m:t>
                    </m:r>
                    <m:r>
                      <a:rPr lang="en-US" altLang="ja-JP" i="1">
                        <a:latin typeface="Cambria Math" panose="02040503050406030204" pitchFamily="18" charset="0"/>
                      </a:rPr>
                      <m:t>0</m:t>
                    </m:r>
                  </m:oMath>
                </a14:m>
                <a:endParaRPr lang="en-US" altLang="ja-JP" dirty="0"/>
              </a:p>
            </p:txBody>
          </p:sp>
        </mc:Choice>
        <mc:Fallback>
          <p:sp>
            <p:nvSpPr>
              <p:cNvPr id="2" name="コンテンツ プレースホルダー 1">
                <a:extLst>
                  <a:ext uri="{FF2B5EF4-FFF2-40B4-BE49-F238E27FC236}">
                    <a16:creationId xmlns:a16="http://schemas.microsoft.com/office/drawing/2014/main" id="{4A61C5C8-31F6-472D-8FE1-0D55512C44EF}"/>
                  </a:ext>
                </a:extLst>
              </p:cNvPr>
              <p:cNvSpPr>
                <a:spLocks noGrp="1" noRot="1" noChangeAspect="1" noMove="1" noResize="1" noEditPoints="1" noAdjustHandles="1" noChangeArrowheads="1" noChangeShapeType="1" noTextEdit="1"/>
              </p:cNvSpPr>
              <p:nvPr>
                <p:ph idx="1"/>
              </p:nvPr>
            </p:nvSpPr>
            <p:spPr>
              <a:blipFill>
                <a:blip r:embed="rId2"/>
                <a:stretch>
                  <a:fillRect l="-636"/>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0707FCF7-9986-42C1-82B5-B0E0F48C8C8E}"/>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E9FCCA45-32E7-4CBA-8033-A556DED88860}"/>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56B2E7A8-2986-4E69-9DA5-182543259D5F}"/>
              </a:ext>
            </a:extLst>
          </p:cNvPr>
          <p:cNvSpPr>
            <a:spLocks noGrp="1"/>
          </p:cNvSpPr>
          <p:nvPr>
            <p:ph type="sldNum" sz="quarter" idx="12"/>
          </p:nvPr>
        </p:nvSpPr>
        <p:spPr/>
        <p:txBody>
          <a:bodyPr/>
          <a:lstStyle/>
          <a:p>
            <a:fld id="{0A308975-6624-A64B-9276-C536B2E7A4FC}" type="slidenum">
              <a:rPr kumimoji="1" lang="ja-JP" altLang="en-US" smtClean="0"/>
              <a:pPr/>
              <a:t>21</a:t>
            </a:fld>
            <a:endParaRPr kumimoji="1" lang="ja-JP" altLang="en-US"/>
          </a:p>
        </p:txBody>
      </p:sp>
      <p:sp>
        <p:nvSpPr>
          <p:cNvPr id="6" name="タイトル 5">
            <a:extLst>
              <a:ext uri="{FF2B5EF4-FFF2-40B4-BE49-F238E27FC236}">
                <a16:creationId xmlns:a16="http://schemas.microsoft.com/office/drawing/2014/main" id="{7B7575D9-CA92-4432-ACEA-EF287E2AE414}"/>
              </a:ext>
            </a:extLst>
          </p:cNvPr>
          <p:cNvSpPr>
            <a:spLocks noGrp="1"/>
          </p:cNvSpPr>
          <p:nvPr>
            <p:ph type="title"/>
          </p:nvPr>
        </p:nvSpPr>
        <p:spPr>
          <a:xfrm>
            <a:off x="405962" y="146152"/>
            <a:ext cx="8501644" cy="798066"/>
          </a:xfrm>
        </p:spPr>
        <p:txBody>
          <a:bodyPr>
            <a:normAutofit/>
          </a:bodyPr>
          <a:lstStyle/>
          <a:p>
            <a:r>
              <a:rPr lang="ja-JP" altLang="en-US" dirty="0"/>
              <a:t>コントラスティブ・ダイバージェンスの最小化</a:t>
            </a:r>
            <a:endParaRPr kumimoji="1" lang="ja-JP" altLang="en-US" dirty="0"/>
          </a:p>
        </p:txBody>
      </p:sp>
    </p:spTree>
    <p:extLst>
      <p:ext uri="{BB962C8B-B14F-4D97-AF65-F5344CB8AC3E}">
        <p14:creationId xmlns:p14="http://schemas.microsoft.com/office/powerpoint/2010/main" val="29243660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3CEBF70F-EE4A-4097-B649-41B5A1439C2B}"/>
              </a:ext>
            </a:extLst>
          </p:cNvPr>
          <p:cNvSpPr>
            <a:spLocks noGrp="1"/>
          </p:cNvSpPr>
          <p:nvPr>
            <p:ph idx="1"/>
          </p:nvPr>
        </p:nvSpPr>
        <p:spPr/>
        <p:txBody>
          <a:bodyPr/>
          <a:lstStyle/>
          <a:p>
            <a:endParaRPr kumimoji="1" lang="ja-JP" altLang="en-US"/>
          </a:p>
        </p:txBody>
      </p:sp>
      <p:sp>
        <p:nvSpPr>
          <p:cNvPr id="3" name="日付プレースホルダー 2">
            <a:extLst>
              <a:ext uri="{FF2B5EF4-FFF2-40B4-BE49-F238E27FC236}">
                <a16:creationId xmlns:a16="http://schemas.microsoft.com/office/drawing/2014/main" id="{F4D635B6-9791-4057-B5F7-2334AA401766}"/>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84CC1C0E-89B7-4678-B47A-45FE5B566F76}"/>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43BAD667-E237-4C84-998B-21D9512937A9}"/>
              </a:ext>
            </a:extLst>
          </p:cNvPr>
          <p:cNvSpPr>
            <a:spLocks noGrp="1"/>
          </p:cNvSpPr>
          <p:nvPr>
            <p:ph type="sldNum" sz="quarter" idx="12"/>
          </p:nvPr>
        </p:nvSpPr>
        <p:spPr/>
        <p:txBody>
          <a:bodyPr/>
          <a:lstStyle/>
          <a:p>
            <a:fld id="{0A308975-6624-A64B-9276-C536B2E7A4FC}" type="slidenum">
              <a:rPr kumimoji="1" lang="ja-JP" altLang="en-US" smtClean="0"/>
              <a:pPr/>
              <a:t>22</a:t>
            </a:fld>
            <a:endParaRPr kumimoji="1" lang="ja-JP" altLang="en-US"/>
          </a:p>
        </p:txBody>
      </p:sp>
      <p:sp>
        <p:nvSpPr>
          <p:cNvPr id="6" name="タイトル 5">
            <a:extLst>
              <a:ext uri="{FF2B5EF4-FFF2-40B4-BE49-F238E27FC236}">
                <a16:creationId xmlns:a16="http://schemas.microsoft.com/office/drawing/2014/main" id="{9D8F193B-07D1-46FF-8C86-B2D55C734625}"/>
              </a:ext>
            </a:extLst>
          </p:cNvPr>
          <p:cNvSpPr>
            <a:spLocks noGrp="1"/>
          </p:cNvSpPr>
          <p:nvPr>
            <p:ph type="title"/>
          </p:nvPr>
        </p:nvSpPr>
        <p:spPr/>
        <p:txBody>
          <a:bodyPr>
            <a:normAutofit fontScale="90000"/>
          </a:bodyPr>
          <a:lstStyle/>
          <a:p>
            <a:r>
              <a:rPr lang="en-US" altLang="ja-JP" dirty="0"/>
              <a:t>Detailed Balance Learning </a:t>
            </a:r>
            <a:r>
              <a:rPr lang="ja-JP" altLang="en-US" dirty="0"/>
              <a:t>法としての損失関数</a:t>
            </a:r>
            <a:endParaRPr kumimoji="1" lang="ja-JP" altLang="en-US" dirty="0"/>
          </a:p>
        </p:txBody>
      </p:sp>
    </p:spTree>
    <p:extLst>
      <p:ext uri="{BB962C8B-B14F-4D97-AF65-F5344CB8AC3E}">
        <p14:creationId xmlns:p14="http://schemas.microsoft.com/office/powerpoint/2010/main" val="2076409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7D709B87-7C2D-4A19-94D4-78D64B5F41E6}"/>
              </a:ext>
            </a:extLst>
          </p:cNvPr>
          <p:cNvSpPr>
            <a:spLocks noGrp="1"/>
          </p:cNvSpPr>
          <p:nvPr>
            <p:ph idx="1"/>
          </p:nvPr>
        </p:nvSpPr>
        <p:spPr/>
        <p:txBody>
          <a:bodyPr/>
          <a:lstStyle/>
          <a:p>
            <a:r>
              <a:rPr kumimoji="1" lang="ja-JP" altLang="en-US" dirty="0"/>
              <a:t>最小確立流法</a:t>
            </a:r>
            <a:endParaRPr kumimoji="1" lang="en-US" altLang="ja-JP" dirty="0"/>
          </a:p>
          <a:p>
            <a:endParaRPr kumimoji="1" lang="ja-JP" altLang="en-US" dirty="0"/>
          </a:p>
        </p:txBody>
      </p:sp>
      <p:sp>
        <p:nvSpPr>
          <p:cNvPr id="3" name="日付プレースホルダー 2">
            <a:extLst>
              <a:ext uri="{FF2B5EF4-FFF2-40B4-BE49-F238E27FC236}">
                <a16:creationId xmlns:a16="http://schemas.microsoft.com/office/drawing/2014/main" id="{6D60A8D1-83FA-40E0-8C9E-0291D6964FEC}"/>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C3839BE5-9D47-4BA0-B641-4AE00C569744}"/>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04932CAB-3236-4023-BA94-B2AD38FA6463}"/>
              </a:ext>
            </a:extLst>
          </p:cNvPr>
          <p:cNvSpPr>
            <a:spLocks noGrp="1"/>
          </p:cNvSpPr>
          <p:nvPr>
            <p:ph type="sldNum" sz="quarter" idx="12"/>
          </p:nvPr>
        </p:nvSpPr>
        <p:spPr/>
        <p:txBody>
          <a:bodyPr/>
          <a:lstStyle/>
          <a:p>
            <a:fld id="{0A308975-6624-A64B-9276-C536B2E7A4FC}" type="slidenum">
              <a:rPr kumimoji="1" lang="ja-JP" altLang="en-US" smtClean="0"/>
              <a:pPr/>
              <a:t>23</a:t>
            </a:fld>
            <a:endParaRPr kumimoji="1" lang="ja-JP" altLang="en-US"/>
          </a:p>
        </p:txBody>
      </p:sp>
      <p:sp>
        <p:nvSpPr>
          <p:cNvPr id="6" name="タイトル 5">
            <a:extLst>
              <a:ext uri="{FF2B5EF4-FFF2-40B4-BE49-F238E27FC236}">
                <a16:creationId xmlns:a16="http://schemas.microsoft.com/office/drawing/2014/main" id="{C7E97486-CDC7-428F-A87C-406D4CB6FE9B}"/>
              </a:ext>
            </a:extLst>
          </p:cNvPr>
          <p:cNvSpPr>
            <a:spLocks noGrp="1"/>
          </p:cNvSpPr>
          <p:nvPr>
            <p:ph type="title"/>
          </p:nvPr>
        </p:nvSpPr>
        <p:spPr/>
        <p:txBody>
          <a:bodyPr/>
          <a:lstStyle/>
          <a:p>
            <a:r>
              <a:rPr kumimoji="1" lang="en-US" altLang="ja-JP" dirty="0"/>
              <a:t>CD</a:t>
            </a:r>
            <a:r>
              <a:rPr kumimoji="1" lang="ja-JP" altLang="en-US" dirty="0"/>
              <a:t>法と類似した学習則を与えるアルゴリズム</a:t>
            </a:r>
          </a:p>
        </p:txBody>
      </p:sp>
    </p:spTree>
    <p:extLst>
      <p:ext uri="{BB962C8B-B14F-4D97-AF65-F5344CB8AC3E}">
        <p14:creationId xmlns:p14="http://schemas.microsoft.com/office/powerpoint/2010/main" val="31005228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BD3B9DAB-B516-49BD-B67F-BD735DF849CF}"/>
              </a:ext>
            </a:extLst>
          </p:cNvPr>
          <p:cNvSpPr>
            <a:spLocks noGrp="1"/>
          </p:cNvSpPr>
          <p:nvPr>
            <p:ph idx="1"/>
          </p:nvPr>
        </p:nvSpPr>
        <p:spPr/>
        <p:txBody>
          <a:bodyPr/>
          <a:lstStyle/>
          <a:p>
            <a:r>
              <a:rPr kumimoji="1" lang="ja-JP" altLang="en-US" dirty="0"/>
              <a:t>継続的</a:t>
            </a:r>
            <a:r>
              <a:rPr kumimoji="1" lang="en-US" altLang="ja-JP" dirty="0"/>
              <a:t>CD</a:t>
            </a:r>
            <a:r>
              <a:rPr kumimoji="1" lang="ja-JP" altLang="en-US" dirty="0"/>
              <a:t>法</a:t>
            </a:r>
          </a:p>
        </p:txBody>
      </p:sp>
      <p:sp>
        <p:nvSpPr>
          <p:cNvPr id="3" name="日付プレースホルダー 2">
            <a:extLst>
              <a:ext uri="{FF2B5EF4-FFF2-40B4-BE49-F238E27FC236}">
                <a16:creationId xmlns:a16="http://schemas.microsoft.com/office/drawing/2014/main" id="{D2E9DAE8-F7CA-41E4-88C6-F9C7CB04AFAD}"/>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7CF32201-BF00-4EE1-AA62-FD25B3224FDF}"/>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9E8577FD-C853-4859-AF9F-8350DB246347}"/>
              </a:ext>
            </a:extLst>
          </p:cNvPr>
          <p:cNvSpPr>
            <a:spLocks noGrp="1"/>
          </p:cNvSpPr>
          <p:nvPr>
            <p:ph type="sldNum" sz="quarter" idx="12"/>
          </p:nvPr>
        </p:nvSpPr>
        <p:spPr/>
        <p:txBody>
          <a:bodyPr/>
          <a:lstStyle/>
          <a:p>
            <a:fld id="{0A308975-6624-A64B-9276-C536B2E7A4FC}" type="slidenum">
              <a:rPr kumimoji="1" lang="ja-JP" altLang="en-US" smtClean="0"/>
              <a:pPr/>
              <a:t>24</a:t>
            </a:fld>
            <a:endParaRPr kumimoji="1" lang="ja-JP" altLang="en-US"/>
          </a:p>
        </p:txBody>
      </p:sp>
      <p:sp>
        <p:nvSpPr>
          <p:cNvPr id="6" name="タイトル 5">
            <a:extLst>
              <a:ext uri="{FF2B5EF4-FFF2-40B4-BE49-F238E27FC236}">
                <a16:creationId xmlns:a16="http://schemas.microsoft.com/office/drawing/2014/main" id="{6EDBE74A-5466-4050-9D1F-645397898723}"/>
              </a:ext>
            </a:extLst>
          </p:cNvPr>
          <p:cNvSpPr>
            <a:spLocks noGrp="1"/>
          </p:cNvSpPr>
          <p:nvPr>
            <p:ph type="title"/>
          </p:nvPr>
        </p:nvSpPr>
        <p:spPr/>
        <p:txBody>
          <a:bodyPr/>
          <a:lstStyle/>
          <a:p>
            <a:r>
              <a:rPr kumimoji="1" lang="en-US" altLang="ja-JP" dirty="0"/>
              <a:t>CD</a:t>
            </a:r>
            <a:r>
              <a:rPr kumimoji="1" lang="ja-JP" altLang="en-US" dirty="0"/>
              <a:t>法から派生した学習則</a:t>
            </a:r>
          </a:p>
        </p:txBody>
      </p:sp>
    </p:spTree>
    <p:extLst>
      <p:ext uri="{BB962C8B-B14F-4D97-AF65-F5344CB8AC3E}">
        <p14:creationId xmlns:p14="http://schemas.microsoft.com/office/powerpoint/2010/main" val="3102908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E22FC1E8-F8CB-4A8E-9226-A068692A1920}"/>
              </a:ext>
            </a:extLst>
          </p:cNvPr>
          <p:cNvSpPr>
            <a:spLocks noGrp="1"/>
          </p:cNvSpPr>
          <p:nvPr>
            <p:ph idx="1"/>
          </p:nvPr>
        </p:nvSpPr>
        <p:spPr/>
        <p:txBody>
          <a:bodyPr/>
          <a:lstStyle/>
          <a:p>
            <a:endParaRPr kumimoji="1" lang="ja-JP" altLang="en-US"/>
          </a:p>
        </p:txBody>
      </p:sp>
      <p:sp>
        <p:nvSpPr>
          <p:cNvPr id="3" name="日付プレースホルダー 2">
            <a:extLst>
              <a:ext uri="{FF2B5EF4-FFF2-40B4-BE49-F238E27FC236}">
                <a16:creationId xmlns:a16="http://schemas.microsoft.com/office/drawing/2014/main" id="{E931220E-8C72-4601-80CA-7EE6A3B49391}"/>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36057730-D301-4B50-8AFD-2003357B3E3B}"/>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AADA3F5C-ABB6-4306-8ACA-A54BBE8BA0B3}"/>
              </a:ext>
            </a:extLst>
          </p:cNvPr>
          <p:cNvSpPr>
            <a:spLocks noGrp="1"/>
          </p:cNvSpPr>
          <p:nvPr>
            <p:ph type="sldNum" sz="quarter" idx="12"/>
          </p:nvPr>
        </p:nvSpPr>
        <p:spPr/>
        <p:txBody>
          <a:bodyPr/>
          <a:lstStyle/>
          <a:p>
            <a:fld id="{0A308975-6624-A64B-9276-C536B2E7A4FC}" type="slidenum">
              <a:rPr kumimoji="1" lang="ja-JP" altLang="en-US" smtClean="0"/>
              <a:pPr/>
              <a:t>25</a:t>
            </a:fld>
            <a:endParaRPr kumimoji="1" lang="ja-JP" altLang="en-US"/>
          </a:p>
        </p:txBody>
      </p:sp>
      <p:sp>
        <p:nvSpPr>
          <p:cNvPr id="6" name="タイトル 5">
            <a:extLst>
              <a:ext uri="{FF2B5EF4-FFF2-40B4-BE49-F238E27FC236}">
                <a16:creationId xmlns:a16="http://schemas.microsoft.com/office/drawing/2014/main" id="{80E893D9-7F5C-431D-A038-07934C43C16F}"/>
              </a:ext>
            </a:extLst>
          </p:cNvPr>
          <p:cNvSpPr>
            <a:spLocks noGrp="1"/>
          </p:cNvSpPr>
          <p:nvPr>
            <p:ph type="title"/>
          </p:nvPr>
        </p:nvSpPr>
        <p:spPr>
          <a:xfrm>
            <a:off x="405962" y="146152"/>
            <a:ext cx="8738038" cy="798066"/>
          </a:xfrm>
        </p:spPr>
        <p:txBody>
          <a:bodyPr>
            <a:noAutofit/>
          </a:bodyPr>
          <a:lstStyle/>
          <a:p>
            <a:r>
              <a:rPr kumimoji="1" lang="ja-JP" altLang="en-US" sz="2500" dirty="0"/>
              <a:t>確率的なモデルの事前学習と自己符号化器の学習の関係</a:t>
            </a:r>
          </a:p>
        </p:txBody>
      </p:sp>
    </p:spTree>
    <p:extLst>
      <p:ext uri="{BB962C8B-B14F-4D97-AF65-F5344CB8AC3E}">
        <p14:creationId xmlns:p14="http://schemas.microsoft.com/office/powerpoint/2010/main" val="25702396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21C113-64C9-44E8-B0C7-C5BE3C4D8025}"/>
              </a:ext>
            </a:extLst>
          </p:cNvPr>
          <p:cNvSpPr>
            <a:spLocks noGrp="1"/>
          </p:cNvSpPr>
          <p:nvPr>
            <p:ph type="title"/>
          </p:nvPr>
        </p:nvSpPr>
        <p:spPr/>
        <p:txBody>
          <a:bodyPr>
            <a:normAutofit/>
          </a:bodyPr>
          <a:lstStyle/>
          <a:p>
            <a:r>
              <a:rPr kumimoji="1" lang="ja-JP" altLang="en-US" sz="3600" dirty="0"/>
              <a:t>確定的なモデルを用いた事前学習</a:t>
            </a:r>
          </a:p>
        </p:txBody>
      </p:sp>
      <p:sp>
        <p:nvSpPr>
          <p:cNvPr id="3" name="テキスト プレースホルダー 2">
            <a:extLst>
              <a:ext uri="{FF2B5EF4-FFF2-40B4-BE49-F238E27FC236}">
                <a16:creationId xmlns:a16="http://schemas.microsoft.com/office/drawing/2014/main" id="{EE293C22-E4A1-47BA-B7EA-B94149B0B8CE}"/>
              </a:ext>
            </a:extLst>
          </p:cNvPr>
          <p:cNvSpPr>
            <a:spLocks noGrp="1"/>
          </p:cNvSpPr>
          <p:nvPr>
            <p:ph type="body" idx="1"/>
          </p:nvPr>
        </p:nvSpPr>
        <p:spPr>
          <a:xfrm>
            <a:off x="623888" y="4535055"/>
            <a:ext cx="7886700" cy="1434598"/>
          </a:xfrm>
        </p:spPr>
        <p:txBody>
          <a:bodyPr>
            <a:noAutofit/>
          </a:bodyPr>
          <a:lstStyle/>
          <a:p>
            <a:pPr marL="342900" indent="-342900">
              <a:lnSpc>
                <a:spcPct val="100000"/>
              </a:lnSpc>
              <a:buFont typeface="Arial" panose="020B0604020202020204" pitchFamily="34" charset="0"/>
              <a:buChar char="•"/>
            </a:pPr>
            <a:r>
              <a:rPr kumimoji="1" lang="ja-JP" altLang="en-US" sz="1800" dirty="0"/>
              <a:t>教師なし学習による確定的なモデルの学習</a:t>
            </a:r>
            <a:endParaRPr kumimoji="1" lang="en-US" altLang="ja-JP" sz="1800" dirty="0"/>
          </a:p>
          <a:p>
            <a:pPr marL="342900" indent="-342900">
              <a:lnSpc>
                <a:spcPct val="100000"/>
              </a:lnSpc>
              <a:buFont typeface="Arial" panose="020B0604020202020204" pitchFamily="34" charset="0"/>
              <a:buChar char="•"/>
            </a:pPr>
            <a:r>
              <a:rPr lang="ja-JP" altLang="en-US" sz="1800" dirty="0"/>
              <a:t>教師あり学習による確定的なモデルの学習</a:t>
            </a:r>
            <a:endParaRPr kumimoji="1" lang="ja-JP" altLang="en-US" sz="1800" dirty="0"/>
          </a:p>
        </p:txBody>
      </p:sp>
      <p:sp>
        <p:nvSpPr>
          <p:cNvPr id="4" name="日付プレースホルダー 3">
            <a:extLst>
              <a:ext uri="{FF2B5EF4-FFF2-40B4-BE49-F238E27FC236}">
                <a16:creationId xmlns:a16="http://schemas.microsoft.com/office/drawing/2014/main" id="{29731008-8305-4306-AB99-5E3CD6DE01B9}"/>
              </a:ext>
            </a:extLst>
          </p:cNvPr>
          <p:cNvSpPr>
            <a:spLocks noGrp="1"/>
          </p:cNvSpPr>
          <p:nvPr>
            <p:ph type="dt" sz="half" idx="10"/>
          </p:nvPr>
        </p:nvSpPr>
        <p:spPr/>
        <p:txBody>
          <a:bodyPr/>
          <a:lstStyle/>
          <a:p>
            <a:fld id="{388ED519-2910-4FFB-9764-E8820E05EB36}" type="datetime1">
              <a:rPr kumimoji="1" lang="ja-JP" altLang="en-US" smtClean="0"/>
              <a:t>2021/12/6</a:t>
            </a:fld>
            <a:endParaRPr kumimoji="1" lang="ja-JP" altLang="en-US"/>
          </a:p>
        </p:txBody>
      </p:sp>
      <p:sp>
        <p:nvSpPr>
          <p:cNvPr id="5" name="フッター プレースホルダー 4">
            <a:extLst>
              <a:ext uri="{FF2B5EF4-FFF2-40B4-BE49-F238E27FC236}">
                <a16:creationId xmlns:a16="http://schemas.microsoft.com/office/drawing/2014/main" id="{1B29DD75-C262-4963-8424-69650D626EBB}"/>
              </a:ext>
            </a:extLst>
          </p:cNvPr>
          <p:cNvSpPr>
            <a:spLocks noGrp="1"/>
          </p:cNvSpPr>
          <p:nvPr>
            <p:ph type="ftr" sz="quarter" idx="11"/>
          </p:nvPr>
        </p:nvSpPr>
        <p:spPr/>
        <p:txBody>
          <a:bodyPr/>
          <a:lstStyle/>
          <a:p>
            <a:r>
              <a:rPr kumimoji="1" lang="en-US" altLang="ja-JP"/>
              <a:t>Kwanggle</a:t>
            </a:r>
            <a:endParaRPr kumimoji="1" lang="ja-JP" altLang="en-US"/>
          </a:p>
        </p:txBody>
      </p:sp>
    </p:spTree>
    <p:extLst>
      <p:ext uri="{BB962C8B-B14F-4D97-AF65-F5344CB8AC3E}">
        <p14:creationId xmlns:p14="http://schemas.microsoft.com/office/powerpoint/2010/main" val="35868484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04914B11-9761-4FDF-BE4B-E11EF10322E2}"/>
              </a:ext>
            </a:extLst>
          </p:cNvPr>
          <p:cNvSpPr>
            <a:spLocks noGrp="1"/>
          </p:cNvSpPr>
          <p:nvPr>
            <p:ph idx="1"/>
          </p:nvPr>
        </p:nvSpPr>
        <p:spPr/>
        <p:txBody>
          <a:bodyPr/>
          <a:lstStyle/>
          <a:p>
            <a:endParaRPr kumimoji="1" lang="ja-JP" altLang="en-US"/>
          </a:p>
        </p:txBody>
      </p:sp>
      <p:sp>
        <p:nvSpPr>
          <p:cNvPr id="3" name="日付プレースホルダー 2">
            <a:extLst>
              <a:ext uri="{FF2B5EF4-FFF2-40B4-BE49-F238E27FC236}">
                <a16:creationId xmlns:a16="http://schemas.microsoft.com/office/drawing/2014/main" id="{17F9D314-6241-45F0-9D89-455F7BE3750E}"/>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C299A068-C443-4E32-A61E-282B6BABF741}"/>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E5070B6B-8A5F-4297-9BFB-E43E0DC47123}"/>
              </a:ext>
            </a:extLst>
          </p:cNvPr>
          <p:cNvSpPr>
            <a:spLocks noGrp="1"/>
          </p:cNvSpPr>
          <p:nvPr>
            <p:ph type="sldNum" sz="quarter" idx="12"/>
          </p:nvPr>
        </p:nvSpPr>
        <p:spPr/>
        <p:txBody>
          <a:bodyPr/>
          <a:lstStyle/>
          <a:p>
            <a:fld id="{0A308975-6624-A64B-9276-C536B2E7A4FC}" type="slidenum">
              <a:rPr kumimoji="1" lang="ja-JP" altLang="en-US" smtClean="0"/>
              <a:pPr/>
              <a:t>27</a:t>
            </a:fld>
            <a:endParaRPr kumimoji="1" lang="ja-JP" altLang="en-US"/>
          </a:p>
        </p:txBody>
      </p:sp>
      <p:sp>
        <p:nvSpPr>
          <p:cNvPr id="6" name="タイトル 5">
            <a:extLst>
              <a:ext uri="{FF2B5EF4-FFF2-40B4-BE49-F238E27FC236}">
                <a16:creationId xmlns:a16="http://schemas.microsoft.com/office/drawing/2014/main" id="{C9703311-B5B9-4E0C-B89D-F970476CC91D}"/>
              </a:ext>
            </a:extLst>
          </p:cNvPr>
          <p:cNvSpPr>
            <a:spLocks noGrp="1"/>
          </p:cNvSpPr>
          <p:nvPr>
            <p:ph type="title"/>
          </p:nvPr>
        </p:nvSpPr>
        <p:spPr/>
        <p:txBody>
          <a:bodyPr>
            <a:normAutofit/>
          </a:bodyPr>
          <a:lstStyle/>
          <a:p>
            <a:r>
              <a:rPr kumimoji="1" lang="ja-JP" altLang="en-US" dirty="0"/>
              <a:t>教師なし学習による確定的なモデルの学習</a:t>
            </a:r>
          </a:p>
        </p:txBody>
      </p:sp>
    </p:spTree>
    <p:extLst>
      <p:ext uri="{BB962C8B-B14F-4D97-AF65-F5344CB8AC3E}">
        <p14:creationId xmlns:p14="http://schemas.microsoft.com/office/powerpoint/2010/main" val="13028665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ACA3550-5AB9-4F87-9014-B84440B26EA2}"/>
              </a:ext>
            </a:extLst>
          </p:cNvPr>
          <p:cNvSpPr>
            <a:spLocks noGrp="1"/>
          </p:cNvSpPr>
          <p:nvPr>
            <p:ph idx="1"/>
          </p:nvPr>
        </p:nvSpPr>
        <p:spPr/>
        <p:txBody>
          <a:bodyPr/>
          <a:lstStyle/>
          <a:p>
            <a:endParaRPr kumimoji="1" lang="ja-JP" altLang="en-US"/>
          </a:p>
        </p:txBody>
      </p:sp>
      <p:sp>
        <p:nvSpPr>
          <p:cNvPr id="3" name="日付プレースホルダー 2">
            <a:extLst>
              <a:ext uri="{FF2B5EF4-FFF2-40B4-BE49-F238E27FC236}">
                <a16:creationId xmlns:a16="http://schemas.microsoft.com/office/drawing/2014/main" id="{F03A1EDD-EE7A-4520-A2D3-EFAC451BEB78}"/>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AB792F28-D328-4CED-BC29-ECCFBF0F9D2A}"/>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695E895F-60DE-4B45-9888-A0D4AD7EE1EB}"/>
              </a:ext>
            </a:extLst>
          </p:cNvPr>
          <p:cNvSpPr>
            <a:spLocks noGrp="1"/>
          </p:cNvSpPr>
          <p:nvPr>
            <p:ph type="sldNum" sz="quarter" idx="12"/>
          </p:nvPr>
        </p:nvSpPr>
        <p:spPr/>
        <p:txBody>
          <a:bodyPr/>
          <a:lstStyle/>
          <a:p>
            <a:fld id="{0A308975-6624-A64B-9276-C536B2E7A4FC}" type="slidenum">
              <a:rPr kumimoji="1" lang="ja-JP" altLang="en-US" smtClean="0"/>
              <a:pPr/>
              <a:t>28</a:t>
            </a:fld>
            <a:endParaRPr kumimoji="1" lang="ja-JP" altLang="en-US"/>
          </a:p>
        </p:txBody>
      </p:sp>
      <p:sp>
        <p:nvSpPr>
          <p:cNvPr id="6" name="タイトル 5">
            <a:extLst>
              <a:ext uri="{FF2B5EF4-FFF2-40B4-BE49-F238E27FC236}">
                <a16:creationId xmlns:a16="http://schemas.microsoft.com/office/drawing/2014/main" id="{BF955A9B-5B71-4D73-97F7-6EF71C1F4CDE}"/>
              </a:ext>
            </a:extLst>
          </p:cNvPr>
          <p:cNvSpPr>
            <a:spLocks noGrp="1"/>
          </p:cNvSpPr>
          <p:nvPr>
            <p:ph type="title"/>
          </p:nvPr>
        </p:nvSpPr>
        <p:spPr/>
        <p:txBody>
          <a:bodyPr>
            <a:normAutofit/>
          </a:bodyPr>
          <a:lstStyle/>
          <a:p>
            <a:r>
              <a:rPr kumimoji="1" lang="ja-JP" altLang="en-US" dirty="0"/>
              <a:t>教師あり学習による確定的なモデルの学習</a:t>
            </a:r>
          </a:p>
        </p:txBody>
      </p:sp>
    </p:spTree>
    <p:extLst>
      <p:ext uri="{BB962C8B-B14F-4D97-AF65-F5344CB8AC3E}">
        <p14:creationId xmlns:p14="http://schemas.microsoft.com/office/powerpoint/2010/main" val="8088662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21C113-64C9-44E8-B0C7-C5BE3C4D8025}"/>
              </a:ext>
            </a:extLst>
          </p:cNvPr>
          <p:cNvSpPr>
            <a:spLocks noGrp="1"/>
          </p:cNvSpPr>
          <p:nvPr>
            <p:ph type="title"/>
          </p:nvPr>
        </p:nvSpPr>
        <p:spPr/>
        <p:txBody>
          <a:bodyPr>
            <a:normAutofit/>
          </a:bodyPr>
          <a:lstStyle/>
          <a:p>
            <a:r>
              <a:rPr kumimoji="1" lang="en-US" altLang="ja-JP" sz="2800" dirty="0"/>
              <a:t>Product of Experts </a:t>
            </a:r>
            <a:r>
              <a:rPr kumimoji="1" lang="ja-JP" altLang="en-US" sz="2800" dirty="0"/>
              <a:t>の学習法としての</a:t>
            </a:r>
            <a:r>
              <a:rPr kumimoji="1" lang="en-US" altLang="ja-JP" sz="2800" dirty="0"/>
              <a:t>CD</a:t>
            </a:r>
            <a:r>
              <a:rPr kumimoji="1" lang="ja-JP" altLang="en-US" sz="2800" dirty="0"/>
              <a:t>法</a:t>
            </a:r>
          </a:p>
        </p:txBody>
      </p:sp>
      <p:sp>
        <p:nvSpPr>
          <p:cNvPr id="3" name="テキスト プレースホルダー 2">
            <a:extLst>
              <a:ext uri="{FF2B5EF4-FFF2-40B4-BE49-F238E27FC236}">
                <a16:creationId xmlns:a16="http://schemas.microsoft.com/office/drawing/2014/main" id="{EE293C22-E4A1-47BA-B7EA-B94149B0B8CE}"/>
              </a:ext>
            </a:extLst>
          </p:cNvPr>
          <p:cNvSpPr>
            <a:spLocks noGrp="1"/>
          </p:cNvSpPr>
          <p:nvPr>
            <p:ph type="body" idx="1"/>
          </p:nvPr>
        </p:nvSpPr>
        <p:spPr>
          <a:xfrm>
            <a:off x="623888" y="4535055"/>
            <a:ext cx="7886700" cy="1434598"/>
          </a:xfrm>
        </p:spPr>
        <p:txBody>
          <a:bodyPr>
            <a:noAutofit/>
          </a:bodyPr>
          <a:lstStyle/>
          <a:p>
            <a:pPr marL="342900" indent="-342900">
              <a:lnSpc>
                <a:spcPct val="100000"/>
              </a:lnSpc>
              <a:buFont typeface="Arial" panose="020B0604020202020204" pitchFamily="34" charset="0"/>
              <a:buChar char="•"/>
            </a:pPr>
            <a:endParaRPr kumimoji="1" lang="ja-JP" altLang="en-US" sz="1800" dirty="0"/>
          </a:p>
        </p:txBody>
      </p:sp>
      <p:sp>
        <p:nvSpPr>
          <p:cNvPr id="4" name="日付プレースホルダー 3">
            <a:extLst>
              <a:ext uri="{FF2B5EF4-FFF2-40B4-BE49-F238E27FC236}">
                <a16:creationId xmlns:a16="http://schemas.microsoft.com/office/drawing/2014/main" id="{29731008-8305-4306-AB99-5E3CD6DE01B9}"/>
              </a:ext>
            </a:extLst>
          </p:cNvPr>
          <p:cNvSpPr>
            <a:spLocks noGrp="1"/>
          </p:cNvSpPr>
          <p:nvPr>
            <p:ph type="dt" sz="half" idx="10"/>
          </p:nvPr>
        </p:nvSpPr>
        <p:spPr/>
        <p:txBody>
          <a:bodyPr/>
          <a:lstStyle/>
          <a:p>
            <a:fld id="{388ED519-2910-4FFB-9764-E8820E05EB36}" type="datetime1">
              <a:rPr kumimoji="1" lang="ja-JP" altLang="en-US" smtClean="0"/>
              <a:t>2021/12/6</a:t>
            </a:fld>
            <a:endParaRPr kumimoji="1" lang="ja-JP" altLang="en-US"/>
          </a:p>
        </p:txBody>
      </p:sp>
      <p:sp>
        <p:nvSpPr>
          <p:cNvPr id="5" name="フッター プレースホルダー 4">
            <a:extLst>
              <a:ext uri="{FF2B5EF4-FFF2-40B4-BE49-F238E27FC236}">
                <a16:creationId xmlns:a16="http://schemas.microsoft.com/office/drawing/2014/main" id="{1B29DD75-C262-4963-8424-69650D626EBB}"/>
              </a:ext>
            </a:extLst>
          </p:cNvPr>
          <p:cNvSpPr>
            <a:spLocks noGrp="1"/>
          </p:cNvSpPr>
          <p:nvPr>
            <p:ph type="ftr" sz="quarter" idx="11"/>
          </p:nvPr>
        </p:nvSpPr>
        <p:spPr/>
        <p:txBody>
          <a:bodyPr/>
          <a:lstStyle/>
          <a:p>
            <a:r>
              <a:rPr kumimoji="1" lang="en-US" altLang="ja-JP"/>
              <a:t>Kwanggle</a:t>
            </a:r>
            <a:endParaRPr kumimoji="1" lang="ja-JP" altLang="en-US"/>
          </a:p>
        </p:txBody>
      </p:sp>
    </p:spTree>
    <p:extLst>
      <p:ext uri="{BB962C8B-B14F-4D97-AF65-F5344CB8AC3E}">
        <p14:creationId xmlns:p14="http://schemas.microsoft.com/office/powerpoint/2010/main" val="14962125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21C113-64C9-44E8-B0C7-C5BE3C4D8025}"/>
              </a:ext>
            </a:extLst>
          </p:cNvPr>
          <p:cNvSpPr>
            <a:spLocks noGrp="1"/>
          </p:cNvSpPr>
          <p:nvPr>
            <p:ph type="title"/>
          </p:nvPr>
        </p:nvSpPr>
        <p:spPr/>
        <p:txBody>
          <a:bodyPr>
            <a:normAutofit/>
          </a:bodyPr>
          <a:lstStyle/>
          <a:p>
            <a:r>
              <a:rPr lang="ja-JP" altLang="en-US" sz="3600" dirty="0"/>
              <a:t>自由度の高い統計モデルの学習</a:t>
            </a:r>
            <a:br>
              <a:rPr lang="en-US" altLang="ja-JP" sz="3600" dirty="0"/>
            </a:br>
            <a:r>
              <a:rPr lang="ja-JP" altLang="en-US" sz="3600" dirty="0"/>
              <a:t>における困難とその解決法</a:t>
            </a:r>
            <a:endParaRPr kumimoji="1" lang="ja-JP" altLang="en-US" sz="3600" dirty="0"/>
          </a:p>
        </p:txBody>
      </p:sp>
      <p:sp>
        <p:nvSpPr>
          <p:cNvPr id="3" name="テキスト プレースホルダー 2">
            <a:extLst>
              <a:ext uri="{FF2B5EF4-FFF2-40B4-BE49-F238E27FC236}">
                <a16:creationId xmlns:a16="http://schemas.microsoft.com/office/drawing/2014/main" id="{EE293C22-E4A1-47BA-B7EA-B94149B0B8CE}"/>
              </a:ext>
            </a:extLst>
          </p:cNvPr>
          <p:cNvSpPr>
            <a:spLocks noGrp="1"/>
          </p:cNvSpPr>
          <p:nvPr>
            <p:ph type="body" idx="1"/>
          </p:nvPr>
        </p:nvSpPr>
        <p:spPr>
          <a:xfrm>
            <a:off x="623888" y="4535055"/>
            <a:ext cx="7886700" cy="1434598"/>
          </a:xfrm>
        </p:spPr>
        <p:txBody>
          <a:bodyPr>
            <a:noAutofit/>
          </a:bodyPr>
          <a:lstStyle/>
          <a:p>
            <a:pPr marL="342900" indent="-342900">
              <a:lnSpc>
                <a:spcPct val="100000"/>
              </a:lnSpc>
              <a:buFont typeface="Arial" panose="020B0604020202020204" pitchFamily="34" charset="0"/>
              <a:buChar char="•"/>
            </a:pPr>
            <a:r>
              <a:rPr kumimoji="1" lang="ja-JP" altLang="en-US" sz="1800" dirty="0"/>
              <a:t>学習を難しくする要因</a:t>
            </a:r>
            <a:endParaRPr kumimoji="1" lang="en-US" altLang="ja-JP" sz="1800" dirty="0"/>
          </a:p>
          <a:p>
            <a:pPr marL="342900" indent="-342900">
              <a:lnSpc>
                <a:spcPct val="100000"/>
              </a:lnSpc>
              <a:buFont typeface="Arial" panose="020B0604020202020204" pitchFamily="34" charset="0"/>
              <a:buChar char="•"/>
            </a:pPr>
            <a:r>
              <a:rPr lang="ja-JP" altLang="en-US" sz="1800" dirty="0"/>
              <a:t>既存の解決法</a:t>
            </a:r>
            <a:endParaRPr lang="en-US" altLang="ja-JP" sz="1800" dirty="0"/>
          </a:p>
          <a:p>
            <a:pPr marL="342900" indent="-342900">
              <a:lnSpc>
                <a:spcPct val="100000"/>
              </a:lnSpc>
              <a:buFont typeface="Arial" panose="020B0604020202020204" pitchFamily="34" charset="0"/>
              <a:buChar char="•"/>
            </a:pPr>
            <a:r>
              <a:rPr kumimoji="1" lang="ja-JP" altLang="en-US" sz="1800" dirty="0"/>
              <a:t>新たな解決法</a:t>
            </a:r>
          </a:p>
        </p:txBody>
      </p:sp>
      <p:sp>
        <p:nvSpPr>
          <p:cNvPr id="4" name="日付プレースホルダー 3">
            <a:extLst>
              <a:ext uri="{FF2B5EF4-FFF2-40B4-BE49-F238E27FC236}">
                <a16:creationId xmlns:a16="http://schemas.microsoft.com/office/drawing/2014/main" id="{29731008-8305-4306-AB99-5E3CD6DE01B9}"/>
              </a:ext>
            </a:extLst>
          </p:cNvPr>
          <p:cNvSpPr>
            <a:spLocks noGrp="1"/>
          </p:cNvSpPr>
          <p:nvPr>
            <p:ph type="dt" sz="half" idx="10"/>
          </p:nvPr>
        </p:nvSpPr>
        <p:spPr/>
        <p:txBody>
          <a:bodyPr/>
          <a:lstStyle/>
          <a:p>
            <a:fld id="{388ED519-2910-4FFB-9764-E8820E05EB36}" type="datetime1">
              <a:rPr kumimoji="1" lang="ja-JP" altLang="en-US" smtClean="0"/>
              <a:t>2021/12/6</a:t>
            </a:fld>
            <a:endParaRPr kumimoji="1" lang="ja-JP" altLang="en-US"/>
          </a:p>
        </p:txBody>
      </p:sp>
      <p:sp>
        <p:nvSpPr>
          <p:cNvPr id="5" name="フッター プレースホルダー 4">
            <a:extLst>
              <a:ext uri="{FF2B5EF4-FFF2-40B4-BE49-F238E27FC236}">
                <a16:creationId xmlns:a16="http://schemas.microsoft.com/office/drawing/2014/main" id="{1B29DD75-C262-4963-8424-69650D626EBB}"/>
              </a:ext>
            </a:extLst>
          </p:cNvPr>
          <p:cNvSpPr>
            <a:spLocks noGrp="1"/>
          </p:cNvSpPr>
          <p:nvPr>
            <p:ph type="ftr" sz="quarter" idx="11"/>
          </p:nvPr>
        </p:nvSpPr>
        <p:spPr/>
        <p:txBody>
          <a:bodyPr/>
          <a:lstStyle/>
          <a:p>
            <a:r>
              <a:rPr kumimoji="1" lang="en-US" altLang="ja-JP"/>
              <a:t>Kwanggle</a:t>
            </a:r>
            <a:endParaRPr kumimoji="1" lang="ja-JP" altLang="en-US"/>
          </a:p>
        </p:txBody>
      </p:sp>
    </p:spTree>
    <p:extLst>
      <p:ext uri="{BB962C8B-B14F-4D97-AF65-F5344CB8AC3E}">
        <p14:creationId xmlns:p14="http://schemas.microsoft.com/office/powerpoint/2010/main" val="23106499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4ACA3550-5AB9-4F87-9014-B84440B26EA2}"/>
              </a:ext>
            </a:extLst>
          </p:cNvPr>
          <p:cNvSpPr>
            <a:spLocks noGrp="1"/>
          </p:cNvSpPr>
          <p:nvPr>
            <p:ph idx="1"/>
          </p:nvPr>
        </p:nvSpPr>
        <p:spPr/>
        <p:txBody>
          <a:bodyPr/>
          <a:lstStyle/>
          <a:p>
            <a:endParaRPr kumimoji="1" lang="ja-JP" altLang="en-US"/>
          </a:p>
        </p:txBody>
      </p:sp>
      <p:sp>
        <p:nvSpPr>
          <p:cNvPr id="3" name="日付プレースホルダー 2">
            <a:extLst>
              <a:ext uri="{FF2B5EF4-FFF2-40B4-BE49-F238E27FC236}">
                <a16:creationId xmlns:a16="http://schemas.microsoft.com/office/drawing/2014/main" id="{F03A1EDD-EE7A-4520-A2D3-EFAC451BEB78}"/>
              </a:ext>
            </a:extLst>
          </p:cNvPr>
          <p:cNvSpPr>
            <a:spLocks noGrp="1"/>
          </p:cNvSpPr>
          <p:nvPr>
            <p:ph type="dt" sz="half" idx="10"/>
          </p:nvPr>
        </p:nvSpPr>
        <p:spPr/>
        <p:txBody>
          <a:bodyPr/>
          <a:lstStyle/>
          <a:p>
            <a:fld id="{D91D9560-C2A7-4BC3-A255-F5A6484F14F9}"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AB792F28-D328-4CED-BC29-ECCFBF0F9D2A}"/>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695E895F-60DE-4B45-9888-A0D4AD7EE1EB}"/>
              </a:ext>
            </a:extLst>
          </p:cNvPr>
          <p:cNvSpPr>
            <a:spLocks noGrp="1"/>
          </p:cNvSpPr>
          <p:nvPr>
            <p:ph type="sldNum" sz="quarter" idx="12"/>
          </p:nvPr>
        </p:nvSpPr>
        <p:spPr/>
        <p:txBody>
          <a:bodyPr/>
          <a:lstStyle/>
          <a:p>
            <a:fld id="{0A308975-6624-A64B-9276-C536B2E7A4FC}" type="slidenum">
              <a:rPr kumimoji="1" lang="ja-JP" altLang="en-US" smtClean="0"/>
              <a:pPr/>
              <a:t>30</a:t>
            </a:fld>
            <a:endParaRPr kumimoji="1" lang="ja-JP" altLang="en-US"/>
          </a:p>
        </p:txBody>
      </p:sp>
      <p:sp>
        <p:nvSpPr>
          <p:cNvPr id="6" name="タイトル 5">
            <a:extLst>
              <a:ext uri="{FF2B5EF4-FFF2-40B4-BE49-F238E27FC236}">
                <a16:creationId xmlns:a16="http://schemas.microsoft.com/office/drawing/2014/main" id="{BF955A9B-5B71-4D73-97F7-6EF71C1F4CDE}"/>
              </a:ext>
            </a:extLst>
          </p:cNvPr>
          <p:cNvSpPr>
            <a:spLocks noGrp="1"/>
          </p:cNvSpPr>
          <p:nvPr>
            <p:ph type="title"/>
          </p:nvPr>
        </p:nvSpPr>
        <p:spPr/>
        <p:txBody>
          <a:bodyPr>
            <a:normAutofit/>
          </a:bodyPr>
          <a:lstStyle/>
          <a:p>
            <a:r>
              <a:rPr kumimoji="1" lang="en-US" altLang="ja-JP" sz="2800" dirty="0"/>
              <a:t>Product of Experts </a:t>
            </a:r>
            <a:r>
              <a:rPr kumimoji="1" lang="ja-JP" altLang="en-US" sz="2800" dirty="0"/>
              <a:t>の学習法としての</a:t>
            </a:r>
            <a:r>
              <a:rPr kumimoji="1" lang="en-US" altLang="ja-JP" sz="2800" dirty="0"/>
              <a:t>CD</a:t>
            </a:r>
            <a:r>
              <a:rPr kumimoji="1" lang="ja-JP" altLang="en-US" sz="2800" dirty="0"/>
              <a:t>法</a:t>
            </a:r>
            <a:endParaRPr kumimoji="1" lang="ja-JP" altLang="en-US" dirty="0"/>
          </a:p>
        </p:txBody>
      </p:sp>
    </p:spTree>
    <p:extLst>
      <p:ext uri="{BB962C8B-B14F-4D97-AF65-F5344CB8AC3E}">
        <p14:creationId xmlns:p14="http://schemas.microsoft.com/office/powerpoint/2010/main" val="21304967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AAAB1B-8F54-4B2F-9446-C24530687C9B}"/>
              </a:ext>
            </a:extLst>
          </p:cNvPr>
          <p:cNvSpPr>
            <a:spLocks noGrp="1"/>
          </p:cNvSpPr>
          <p:nvPr>
            <p:ph type="title"/>
          </p:nvPr>
        </p:nvSpPr>
        <p:spPr/>
        <p:txBody>
          <a:bodyPr/>
          <a:lstStyle/>
          <a:p>
            <a:r>
              <a:rPr kumimoji="1" lang="ja-JP" altLang="en-US" dirty="0"/>
              <a:t>おわりに</a:t>
            </a:r>
          </a:p>
        </p:txBody>
      </p:sp>
      <p:sp>
        <p:nvSpPr>
          <p:cNvPr id="3" name="テキスト プレースホルダー 2">
            <a:extLst>
              <a:ext uri="{FF2B5EF4-FFF2-40B4-BE49-F238E27FC236}">
                <a16:creationId xmlns:a16="http://schemas.microsoft.com/office/drawing/2014/main" id="{3832DE10-874E-43C9-96A0-DF62D85D8EF2}"/>
              </a:ext>
            </a:extLst>
          </p:cNvPr>
          <p:cNvSpPr>
            <a:spLocks noGrp="1"/>
          </p:cNvSpPr>
          <p:nvPr>
            <p:ph type="body" idx="1"/>
          </p:nvPr>
        </p:nvSpPr>
        <p:spPr/>
        <p:txBody>
          <a:bodyPr/>
          <a:lstStyle/>
          <a:p>
            <a:endParaRPr kumimoji="1" lang="ja-JP" altLang="en-US"/>
          </a:p>
        </p:txBody>
      </p:sp>
      <p:sp>
        <p:nvSpPr>
          <p:cNvPr id="4" name="日付プレースホルダー 3">
            <a:extLst>
              <a:ext uri="{FF2B5EF4-FFF2-40B4-BE49-F238E27FC236}">
                <a16:creationId xmlns:a16="http://schemas.microsoft.com/office/drawing/2014/main" id="{A8DD7359-FA8B-4ECF-AFA3-CD72F3CA0536}"/>
              </a:ext>
            </a:extLst>
          </p:cNvPr>
          <p:cNvSpPr>
            <a:spLocks noGrp="1"/>
          </p:cNvSpPr>
          <p:nvPr>
            <p:ph type="dt" sz="half" idx="10"/>
          </p:nvPr>
        </p:nvSpPr>
        <p:spPr/>
        <p:txBody>
          <a:bodyPr/>
          <a:lstStyle/>
          <a:p>
            <a:fld id="{388ED519-2910-4FFB-9764-E8820E05EB36}" type="datetime1">
              <a:rPr kumimoji="1" lang="ja-JP" altLang="en-US" smtClean="0"/>
              <a:t>2021/12/6</a:t>
            </a:fld>
            <a:endParaRPr kumimoji="1" lang="ja-JP" altLang="en-US"/>
          </a:p>
        </p:txBody>
      </p:sp>
      <p:sp>
        <p:nvSpPr>
          <p:cNvPr id="5" name="フッター プレースホルダー 4">
            <a:extLst>
              <a:ext uri="{FF2B5EF4-FFF2-40B4-BE49-F238E27FC236}">
                <a16:creationId xmlns:a16="http://schemas.microsoft.com/office/drawing/2014/main" id="{BAD1EDD9-2279-4857-8DB1-967CE026C186}"/>
              </a:ext>
            </a:extLst>
          </p:cNvPr>
          <p:cNvSpPr>
            <a:spLocks noGrp="1"/>
          </p:cNvSpPr>
          <p:nvPr>
            <p:ph type="ftr" sz="quarter" idx="11"/>
          </p:nvPr>
        </p:nvSpPr>
        <p:spPr/>
        <p:txBody>
          <a:bodyPr/>
          <a:lstStyle/>
          <a:p>
            <a:r>
              <a:rPr kumimoji="1" lang="en-US" altLang="ja-JP"/>
              <a:t>Kwanggle</a:t>
            </a:r>
            <a:endParaRPr kumimoji="1" lang="ja-JP" altLang="en-US"/>
          </a:p>
        </p:txBody>
      </p:sp>
    </p:spTree>
    <p:extLst>
      <p:ext uri="{BB962C8B-B14F-4D97-AF65-F5344CB8AC3E}">
        <p14:creationId xmlns:p14="http://schemas.microsoft.com/office/powerpoint/2010/main" val="20185227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54002B2B-5986-421D-A889-5A27B844D9E0}"/>
              </a:ext>
            </a:extLst>
          </p:cNvPr>
          <p:cNvSpPr>
            <a:spLocks noGrp="1"/>
          </p:cNvSpPr>
          <p:nvPr>
            <p:ph idx="1"/>
          </p:nvPr>
        </p:nvSpPr>
        <p:spPr/>
        <p:txBody>
          <a:bodyPr/>
          <a:lstStyle/>
          <a:p>
            <a:r>
              <a:rPr kumimoji="1" lang="en-US" altLang="ja-JP" dirty="0"/>
              <a:t>Deep Belief </a:t>
            </a:r>
            <a:r>
              <a:rPr lang="en-US" altLang="ja-JP" dirty="0"/>
              <a:t>Network</a:t>
            </a:r>
            <a:r>
              <a:rPr lang="ja-JP" altLang="en-US" dirty="0"/>
              <a:t>として</a:t>
            </a:r>
            <a:r>
              <a:rPr lang="en-US" altLang="ja-JP" dirty="0"/>
              <a:t>Hinton</a:t>
            </a:r>
            <a:r>
              <a:rPr lang="ja-JP" altLang="en-US" dirty="0"/>
              <a:t>によって提案された、深層学習の勾配消失を防ぐ層毎の学習方法。</a:t>
            </a:r>
            <a:endParaRPr lang="en-US" altLang="ja-JP" dirty="0"/>
          </a:p>
          <a:p>
            <a:pPr lvl="1"/>
            <a:r>
              <a:rPr kumimoji="1" lang="ja-JP" altLang="en-US" dirty="0"/>
              <a:t>各層を、可視層・隠れ層の２層の</a:t>
            </a:r>
            <a:r>
              <a:rPr kumimoji="1" lang="en-US" altLang="ja-JP" dirty="0"/>
              <a:t>RPM</a:t>
            </a:r>
            <a:r>
              <a:rPr kumimoji="1" lang="ja-JP" altLang="en-US" dirty="0"/>
              <a:t>として事前に学習させ、それを用いてファインチューニングする</a:t>
            </a:r>
            <a:endParaRPr kumimoji="1" lang="en-US" altLang="ja-JP" dirty="0"/>
          </a:p>
          <a:p>
            <a:r>
              <a:rPr kumimoji="1" lang="en-US" altLang="ja-JP" dirty="0"/>
              <a:t>NN</a:t>
            </a:r>
            <a:r>
              <a:rPr kumimoji="1" lang="ja-JP" altLang="en-US" dirty="0"/>
              <a:t>が特徴抽出も行えるようになった。実際には白色化を行うことが有効であることも示されているらしい。</a:t>
            </a:r>
            <a:endParaRPr kumimoji="1" lang="en-US" altLang="ja-JP" dirty="0"/>
          </a:p>
        </p:txBody>
      </p:sp>
      <p:sp>
        <p:nvSpPr>
          <p:cNvPr id="3" name="日付プレースホルダー 2">
            <a:extLst>
              <a:ext uri="{FF2B5EF4-FFF2-40B4-BE49-F238E27FC236}">
                <a16:creationId xmlns:a16="http://schemas.microsoft.com/office/drawing/2014/main" id="{650CF315-8309-4A57-ACC5-40B91237122F}"/>
              </a:ext>
            </a:extLst>
          </p:cNvPr>
          <p:cNvSpPr>
            <a:spLocks noGrp="1"/>
          </p:cNvSpPr>
          <p:nvPr>
            <p:ph type="dt" sz="half" idx="10"/>
          </p:nvPr>
        </p:nvSpPr>
        <p:spPr/>
        <p:txBody>
          <a:bodyPr/>
          <a:lstStyle/>
          <a:p>
            <a:fld id="{0C004FEF-CA9C-4164-B497-C1A0F0AA2D4D}"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4589ADC0-3188-406E-838A-E6702E223890}"/>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4584DD5D-6FE3-43E4-8701-4CA4833BE217}"/>
              </a:ext>
            </a:extLst>
          </p:cNvPr>
          <p:cNvSpPr>
            <a:spLocks noGrp="1"/>
          </p:cNvSpPr>
          <p:nvPr>
            <p:ph type="sldNum" sz="quarter" idx="12"/>
          </p:nvPr>
        </p:nvSpPr>
        <p:spPr/>
        <p:txBody>
          <a:bodyPr/>
          <a:lstStyle/>
          <a:p>
            <a:fld id="{0A308975-6624-A64B-9276-C536B2E7A4FC}" type="slidenum">
              <a:rPr kumimoji="1" lang="ja-JP" altLang="en-US" smtClean="0"/>
              <a:pPr/>
              <a:t>32</a:t>
            </a:fld>
            <a:endParaRPr kumimoji="1" lang="ja-JP" altLang="en-US"/>
          </a:p>
        </p:txBody>
      </p:sp>
      <p:sp>
        <p:nvSpPr>
          <p:cNvPr id="6" name="タイトル 5">
            <a:extLst>
              <a:ext uri="{FF2B5EF4-FFF2-40B4-BE49-F238E27FC236}">
                <a16:creationId xmlns:a16="http://schemas.microsoft.com/office/drawing/2014/main" id="{3026A2D3-32E7-45B8-81E0-2D1C2D2C9FE2}"/>
              </a:ext>
            </a:extLst>
          </p:cNvPr>
          <p:cNvSpPr>
            <a:spLocks noGrp="1"/>
          </p:cNvSpPr>
          <p:nvPr>
            <p:ph type="title"/>
          </p:nvPr>
        </p:nvSpPr>
        <p:spPr/>
        <p:txBody>
          <a:bodyPr>
            <a:normAutofit/>
          </a:bodyPr>
          <a:lstStyle/>
          <a:p>
            <a:r>
              <a:rPr kumimoji="1" lang="ja-JP" altLang="en-US" dirty="0"/>
              <a:t>結局事前学習って何？</a:t>
            </a:r>
          </a:p>
        </p:txBody>
      </p:sp>
      <p:pic>
        <p:nvPicPr>
          <p:cNvPr id="8" name="図 7" descr="ダイアグラム&#10;&#10;自動的に生成された説明">
            <a:extLst>
              <a:ext uri="{FF2B5EF4-FFF2-40B4-BE49-F238E27FC236}">
                <a16:creationId xmlns:a16="http://schemas.microsoft.com/office/drawing/2014/main" id="{118CC794-97A4-4A4D-A8C8-2E11E9A3942B}"/>
              </a:ext>
            </a:extLst>
          </p:cNvPr>
          <p:cNvPicPr>
            <a:picLocks noChangeAspect="1"/>
          </p:cNvPicPr>
          <p:nvPr/>
        </p:nvPicPr>
        <p:blipFill>
          <a:blip r:embed="rId2"/>
          <a:stretch>
            <a:fillRect/>
          </a:stretch>
        </p:blipFill>
        <p:spPr>
          <a:xfrm>
            <a:off x="2132676" y="3891397"/>
            <a:ext cx="4928004" cy="2601478"/>
          </a:xfrm>
          <a:prstGeom prst="rect">
            <a:avLst/>
          </a:prstGeom>
        </p:spPr>
      </p:pic>
    </p:spTree>
    <p:extLst>
      <p:ext uri="{BB962C8B-B14F-4D97-AF65-F5344CB8AC3E}">
        <p14:creationId xmlns:p14="http://schemas.microsoft.com/office/powerpoint/2010/main" val="780349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コンテンツ プレースホルダー 1">
            <a:extLst>
              <a:ext uri="{FF2B5EF4-FFF2-40B4-BE49-F238E27FC236}">
                <a16:creationId xmlns:a16="http://schemas.microsoft.com/office/drawing/2014/main" id="{5A935453-3E90-4DAF-A153-3C088E2B513B}"/>
              </a:ext>
            </a:extLst>
          </p:cNvPr>
          <p:cNvSpPr>
            <a:spLocks noGrp="1"/>
          </p:cNvSpPr>
          <p:nvPr>
            <p:ph idx="1"/>
          </p:nvPr>
        </p:nvSpPr>
        <p:spPr>
          <a:xfrm>
            <a:off x="405962" y="944218"/>
            <a:ext cx="7932280" cy="5277679"/>
          </a:xfrm>
        </p:spPr>
        <p:txBody>
          <a:bodyPr>
            <a:noAutofit/>
          </a:bodyPr>
          <a:lstStyle/>
          <a:p>
            <a:pPr marL="0" indent="0">
              <a:buNone/>
            </a:pPr>
            <a:r>
              <a:rPr lang="ja-JP" altLang="en-US" b="1" dirty="0"/>
              <a:t>過学習</a:t>
            </a:r>
            <a:endParaRPr lang="en-US" altLang="ja-JP" b="1" dirty="0"/>
          </a:p>
          <a:p>
            <a:pPr lvl="1"/>
            <a:r>
              <a:rPr lang="ja-JP" altLang="en-US" dirty="0"/>
              <a:t>訓練誤差について最適化　→　凡化性能の劣化</a:t>
            </a:r>
            <a:endParaRPr lang="en-US" altLang="ja-JP" dirty="0"/>
          </a:p>
          <a:p>
            <a:pPr marL="0" indent="0">
              <a:buNone/>
            </a:pPr>
            <a:r>
              <a:rPr kumimoji="1" lang="ja-JP" altLang="en-US" b="1" dirty="0"/>
              <a:t>最適化の問題</a:t>
            </a:r>
            <a:endParaRPr kumimoji="1" lang="en-US" altLang="ja-JP" b="1" dirty="0"/>
          </a:p>
          <a:p>
            <a:pPr lvl="1"/>
            <a:r>
              <a:rPr lang="ja-JP" altLang="en-US" dirty="0"/>
              <a:t>モデルの複雑化　→　局所最適解への落ち込み、鞍点での停滞</a:t>
            </a:r>
            <a:endParaRPr lang="en-US" altLang="ja-JP" dirty="0"/>
          </a:p>
          <a:p>
            <a:pPr lvl="1"/>
            <a:r>
              <a:rPr kumimoji="1" lang="ja-JP" altLang="en-US" dirty="0"/>
              <a:t>勾配消失問題（プラトー）</a:t>
            </a:r>
            <a:endParaRPr kumimoji="1" lang="en-US" altLang="ja-JP" dirty="0"/>
          </a:p>
          <a:p>
            <a:pPr marL="0" indent="0">
              <a:buNone/>
            </a:pPr>
            <a:r>
              <a:rPr kumimoji="1" lang="ja-JP" altLang="en-US" b="1" dirty="0"/>
              <a:t>既存の解決策</a:t>
            </a:r>
            <a:endParaRPr lang="en-US" altLang="ja-JP" b="1" dirty="0"/>
          </a:p>
          <a:p>
            <a:pPr lvl="1"/>
            <a:r>
              <a:rPr lang="ja-JP" altLang="en-US" dirty="0"/>
              <a:t>低次元化：</a:t>
            </a:r>
            <a:r>
              <a:rPr lang="en-US" altLang="ja-JP" dirty="0"/>
              <a:t>CNN</a:t>
            </a:r>
            <a:r>
              <a:rPr lang="ja-JP" altLang="en-US" dirty="0"/>
              <a:t>、</a:t>
            </a:r>
            <a:r>
              <a:rPr lang="en-US" altLang="ja-JP" dirty="0"/>
              <a:t>PCA</a:t>
            </a:r>
            <a:r>
              <a:rPr lang="ja-JP" altLang="en-US" dirty="0"/>
              <a:t>、多層</a:t>
            </a:r>
            <a:r>
              <a:rPr lang="en-US" altLang="ja-JP" dirty="0"/>
              <a:t>NN</a:t>
            </a:r>
            <a:r>
              <a:rPr lang="ja-JP" altLang="en-US" dirty="0"/>
              <a:t>による教師なし学習</a:t>
            </a:r>
            <a:endParaRPr lang="en-US" altLang="ja-JP" dirty="0"/>
          </a:p>
          <a:p>
            <a:pPr lvl="1"/>
            <a:r>
              <a:rPr kumimoji="1" lang="ja-JP" altLang="en-US" dirty="0"/>
              <a:t>損失関数の凸</a:t>
            </a:r>
            <a:r>
              <a:rPr lang="ja-JP" altLang="en-US" dirty="0"/>
              <a:t>化：スパース最適化、カーネル法</a:t>
            </a:r>
            <a:endParaRPr kumimoji="1" lang="en-US" altLang="ja-JP" dirty="0"/>
          </a:p>
          <a:p>
            <a:pPr marL="0" indent="0">
              <a:buNone/>
            </a:pPr>
            <a:r>
              <a:rPr kumimoji="1" lang="ja-JP" altLang="en-US" b="1" dirty="0">
                <a:solidFill>
                  <a:srgbClr val="FF0000"/>
                </a:solidFill>
              </a:rPr>
              <a:t>新たな解決策：事前学習</a:t>
            </a:r>
            <a:endParaRPr kumimoji="1" lang="en-US" altLang="ja-JP" b="1" dirty="0">
              <a:solidFill>
                <a:srgbClr val="FF0000"/>
              </a:solidFill>
            </a:endParaRPr>
          </a:p>
        </p:txBody>
      </p:sp>
      <p:sp>
        <p:nvSpPr>
          <p:cNvPr id="3" name="日付プレースホルダー 2">
            <a:extLst>
              <a:ext uri="{FF2B5EF4-FFF2-40B4-BE49-F238E27FC236}">
                <a16:creationId xmlns:a16="http://schemas.microsoft.com/office/drawing/2014/main" id="{D44357B3-2231-4365-B4C5-52A82091B898}"/>
              </a:ext>
            </a:extLst>
          </p:cNvPr>
          <p:cNvSpPr>
            <a:spLocks noGrp="1"/>
          </p:cNvSpPr>
          <p:nvPr>
            <p:ph type="dt" sz="half" idx="10"/>
          </p:nvPr>
        </p:nvSpPr>
        <p:spPr/>
        <p:txBody>
          <a:bodyPr/>
          <a:lstStyle/>
          <a:p>
            <a:fld id="{41AFF1A4-F937-4D54-903C-3B747D9D6237}"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0477E0A5-A9C7-4D02-B10D-D821F744EA4A}"/>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14F05698-C64C-429C-A375-F1D9A3F98A2D}"/>
              </a:ext>
            </a:extLst>
          </p:cNvPr>
          <p:cNvSpPr>
            <a:spLocks noGrp="1"/>
          </p:cNvSpPr>
          <p:nvPr>
            <p:ph type="sldNum" sz="quarter" idx="12"/>
          </p:nvPr>
        </p:nvSpPr>
        <p:spPr/>
        <p:txBody>
          <a:bodyPr/>
          <a:lstStyle/>
          <a:p>
            <a:fld id="{0A308975-6624-A64B-9276-C536B2E7A4FC}" type="slidenum">
              <a:rPr kumimoji="1" lang="ja-JP" altLang="en-US" smtClean="0"/>
              <a:pPr/>
              <a:t>4</a:t>
            </a:fld>
            <a:endParaRPr kumimoji="1" lang="ja-JP" altLang="en-US"/>
          </a:p>
        </p:txBody>
      </p:sp>
      <p:sp>
        <p:nvSpPr>
          <p:cNvPr id="6" name="タイトル 5">
            <a:extLst>
              <a:ext uri="{FF2B5EF4-FFF2-40B4-BE49-F238E27FC236}">
                <a16:creationId xmlns:a16="http://schemas.microsoft.com/office/drawing/2014/main" id="{BEB1A215-57B1-4FAC-8562-C3B21B4F0B7F}"/>
              </a:ext>
            </a:extLst>
          </p:cNvPr>
          <p:cNvSpPr>
            <a:spLocks noGrp="1"/>
          </p:cNvSpPr>
          <p:nvPr>
            <p:ph type="title"/>
          </p:nvPr>
        </p:nvSpPr>
        <p:spPr>
          <a:xfrm>
            <a:off x="405962" y="181069"/>
            <a:ext cx="8538862" cy="763149"/>
          </a:xfrm>
        </p:spPr>
        <p:txBody>
          <a:bodyPr>
            <a:noAutofit/>
          </a:bodyPr>
          <a:lstStyle/>
          <a:p>
            <a:r>
              <a:rPr kumimoji="1" lang="ja-JP" altLang="en-US" sz="2400" dirty="0"/>
              <a:t>学習を困難にする要因</a:t>
            </a:r>
          </a:p>
        </p:txBody>
      </p:sp>
    </p:spTree>
    <p:extLst>
      <p:ext uri="{BB962C8B-B14F-4D97-AF65-F5344CB8AC3E}">
        <p14:creationId xmlns:p14="http://schemas.microsoft.com/office/powerpoint/2010/main" val="1075158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四角形: 角を丸くする 13">
            <a:extLst>
              <a:ext uri="{FF2B5EF4-FFF2-40B4-BE49-F238E27FC236}">
                <a16:creationId xmlns:a16="http://schemas.microsoft.com/office/drawing/2014/main" id="{8C1E5AD7-1594-4D39-85E5-884A73801219}"/>
              </a:ext>
            </a:extLst>
          </p:cNvPr>
          <p:cNvSpPr/>
          <p:nvPr/>
        </p:nvSpPr>
        <p:spPr>
          <a:xfrm>
            <a:off x="3065162" y="1584714"/>
            <a:ext cx="1654268" cy="410662"/>
          </a:xfrm>
          <a:prstGeom prst="roundRect">
            <a:avLst>
              <a:gd name="adj" fmla="val 3496"/>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dirty="0"/>
          </a:p>
        </p:txBody>
      </p:sp>
      <p:sp>
        <p:nvSpPr>
          <p:cNvPr id="15" name="四角形: 角を丸くする 14">
            <a:extLst>
              <a:ext uri="{FF2B5EF4-FFF2-40B4-BE49-F238E27FC236}">
                <a16:creationId xmlns:a16="http://schemas.microsoft.com/office/drawing/2014/main" id="{851CE36B-9CE3-4597-9256-1C1AE6633E58}"/>
              </a:ext>
            </a:extLst>
          </p:cNvPr>
          <p:cNvSpPr/>
          <p:nvPr/>
        </p:nvSpPr>
        <p:spPr>
          <a:xfrm>
            <a:off x="3080257" y="2095172"/>
            <a:ext cx="2478132" cy="410662"/>
          </a:xfrm>
          <a:prstGeom prst="roundRect">
            <a:avLst>
              <a:gd name="adj" fmla="val 3496"/>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dirty="0"/>
          </a:p>
        </p:txBody>
      </p:sp>
      <p:sp>
        <p:nvSpPr>
          <p:cNvPr id="2" name="コンテンツ プレースホルダー 1">
            <a:extLst>
              <a:ext uri="{FF2B5EF4-FFF2-40B4-BE49-F238E27FC236}">
                <a16:creationId xmlns:a16="http://schemas.microsoft.com/office/drawing/2014/main" id="{9ED82010-47A2-4B01-9034-46BDFA736708}"/>
              </a:ext>
            </a:extLst>
          </p:cNvPr>
          <p:cNvSpPr>
            <a:spLocks noGrp="1"/>
          </p:cNvSpPr>
          <p:nvPr>
            <p:ph idx="1"/>
          </p:nvPr>
        </p:nvSpPr>
        <p:spPr/>
        <p:txBody>
          <a:bodyPr/>
          <a:lstStyle/>
          <a:p>
            <a:pPr marL="0" indent="0">
              <a:buNone/>
            </a:pPr>
            <a:r>
              <a:rPr kumimoji="1" lang="ja-JP" altLang="en-US" u="sng" dirty="0"/>
              <a:t>事前学習の有効性</a:t>
            </a:r>
            <a:r>
              <a:rPr kumimoji="1" lang="en-US" altLang="ja-JP" u="sng" dirty="0"/>
              <a:t>(</a:t>
            </a:r>
            <a:r>
              <a:rPr lang="ja-JP" altLang="en-US" u="sng" dirty="0"/>
              <a:t>誤識別率</a:t>
            </a:r>
            <a:r>
              <a:rPr kumimoji="1" lang="en-US" altLang="ja-JP" u="sng" dirty="0"/>
              <a:t>)</a:t>
            </a:r>
          </a:p>
          <a:p>
            <a:pPr lvl="1"/>
            <a:r>
              <a:rPr kumimoji="1" lang="ja-JP" altLang="en-US" dirty="0"/>
              <a:t>事前学習なし　＞　事前学習あり</a:t>
            </a:r>
            <a:endParaRPr kumimoji="1" lang="en-US" altLang="ja-JP" dirty="0"/>
          </a:p>
          <a:p>
            <a:pPr lvl="1"/>
            <a:r>
              <a:rPr lang="en-US" altLang="ja-JP" dirty="0" err="1"/>
              <a:t>DropOut</a:t>
            </a:r>
            <a:r>
              <a:rPr lang="ja-JP" altLang="en-US" dirty="0"/>
              <a:t>のみ　＞　事前学習＋</a:t>
            </a:r>
            <a:r>
              <a:rPr lang="en-US" altLang="ja-JP" dirty="0" err="1"/>
              <a:t>DropOut</a:t>
            </a:r>
            <a:endParaRPr kumimoji="1" lang="en-US" altLang="ja-JP" dirty="0"/>
          </a:p>
          <a:p>
            <a:r>
              <a:rPr kumimoji="1" lang="ja-JP" altLang="en-US" dirty="0"/>
              <a:t>幾何的な性質を考慮するとさらに良い性能：</a:t>
            </a:r>
            <a:r>
              <a:rPr kumimoji="1" lang="en-US" altLang="ja-JP" dirty="0"/>
              <a:t>CNN</a:t>
            </a:r>
            <a:r>
              <a:rPr kumimoji="1" lang="en-US" altLang="ja-JP" sz="1600" dirty="0"/>
              <a:t>(0.23%)</a:t>
            </a:r>
            <a:r>
              <a:rPr kumimoji="1" lang="ja-JP" altLang="en-US" dirty="0"/>
              <a:t>、</a:t>
            </a:r>
            <a:r>
              <a:rPr kumimoji="1" lang="en-US" altLang="ja-JP" dirty="0"/>
              <a:t>Attention</a:t>
            </a:r>
            <a:endParaRPr kumimoji="1" lang="ja-JP" altLang="en-US" dirty="0"/>
          </a:p>
        </p:txBody>
      </p:sp>
      <p:sp>
        <p:nvSpPr>
          <p:cNvPr id="3" name="日付プレースホルダー 2">
            <a:extLst>
              <a:ext uri="{FF2B5EF4-FFF2-40B4-BE49-F238E27FC236}">
                <a16:creationId xmlns:a16="http://schemas.microsoft.com/office/drawing/2014/main" id="{97FF81A3-43E5-48BB-AC4B-478B80C67D26}"/>
              </a:ext>
            </a:extLst>
          </p:cNvPr>
          <p:cNvSpPr>
            <a:spLocks noGrp="1"/>
          </p:cNvSpPr>
          <p:nvPr>
            <p:ph type="dt" sz="half" idx="10"/>
          </p:nvPr>
        </p:nvSpPr>
        <p:spPr/>
        <p:txBody>
          <a:bodyPr/>
          <a:lstStyle/>
          <a:p>
            <a:fld id="{F6478BED-5CBC-4B60-A8F2-A090E669F5A0}"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C1021D07-14FF-4967-94F5-5CEA1D007A71}"/>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9A5A6D76-B79A-4E8C-B35D-8217CCA9813E}"/>
              </a:ext>
            </a:extLst>
          </p:cNvPr>
          <p:cNvSpPr>
            <a:spLocks noGrp="1"/>
          </p:cNvSpPr>
          <p:nvPr>
            <p:ph type="sldNum" sz="quarter" idx="12"/>
          </p:nvPr>
        </p:nvSpPr>
        <p:spPr/>
        <p:txBody>
          <a:bodyPr/>
          <a:lstStyle/>
          <a:p>
            <a:fld id="{0A308975-6624-A64B-9276-C536B2E7A4FC}" type="slidenum">
              <a:rPr kumimoji="1" lang="ja-JP" altLang="en-US" smtClean="0"/>
              <a:pPr/>
              <a:t>5</a:t>
            </a:fld>
            <a:endParaRPr kumimoji="1" lang="ja-JP" altLang="en-US"/>
          </a:p>
        </p:txBody>
      </p:sp>
      <p:sp>
        <p:nvSpPr>
          <p:cNvPr id="6" name="タイトル 5">
            <a:extLst>
              <a:ext uri="{FF2B5EF4-FFF2-40B4-BE49-F238E27FC236}">
                <a16:creationId xmlns:a16="http://schemas.microsoft.com/office/drawing/2014/main" id="{27D34862-1A6F-49F7-9EA8-63417A549B5D}"/>
              </a:ext>
            </a:extLst>
          </p:cNvPr>
          <p:cNvSpPr>
            <a:spLocks noGrp="1"/>
          </p:cNvSpPr>
          <p:nvPr>
            <p:ph type="title"/>
          </p:nvPr>
        </p:nvSpPr>
        <p:spPr>
          <a:xfrm>
            <a:off x="405962" y="146152"/>
            <a:ext cx="8350412" cy="798066"/>
          </a:xfrm>
        </p:spPr>
        <p:txBody>
          <a:bodyPr>
            <a:noAutofit/>
          </a:bodyPr>
          <a:lstStyle/>
          <a:p>
            <a:r>
              <a:rPr kumimoji="1" lang="ja-JP" altLang="en-US" sz="2400" dirty="0"/>
              <a:t>新たな解決策</a:t>
            </a:r>
          </a:p>
        </p:txBody>
      </p:sp>
      <p:pic>
        <p:nvPicPr>
          <p:cNvPr id="9" name="図 8" descr="屋内, テーブル, 座る, コンピュータ が含まれている画像&#10;&#10;自動的に生成された説明">
            <a:extLst>
              <a:ext uri="{FF2B5EF4-FFF2-40B4-BE49-F238E27FC236}">
                <a16:creationId xmlns:a16="http://schemas.microsoft.com/office/drawing/2014/main" id="{AB3A1D68-6928-4D2F-8C04-140CDD4F79E4}"/>
              </a:ext>
            </a:extLst>
          </p:cNvPr>
          <p:cNvPicPr>
            <a:picLocks noChangeAspect="1"/>
          </p:cNvPicPr>
          <p:nvPr/>
        </p:nvPicPr>
        <p:blipFill rotWithShape="1">
          <a:blip r:embed="rId2"/>
          <a:srcRect l="71782" t="23824" r="12278" b="42760"/>
          <a:stretch/>
        </p:blipFill>
        <p:spPr>
          <a:xfrm>
            <a:off x="325071" y="3143656"/>
            <a:ext cx="3994252" cy="3349218"/>
          </a:xfrm>
          <a:prstGeom prst="rect">
            <a:avLst/>
          </a:prstGeom>
        </p:spPr>
      </p:pic>
      <p:sp>
        <p:nvSpPr>
          <p:cNvPr id="12" name="四角形: 角を丸くする 11">
            <a:extLst>
              <a:ext uri="{FF2B5EF4-FFF2-40B4-BE49-F238E27FC236}">
                <a16:creationId xmlns:a16="http://schemas.microsoft.com/office/drawing/2014/main" id="{B3B79805-F226-4D99-AF1D-4326B524C9F4}"/>
              </a:ext>
            </a:extLst>
          </p:cNvPr>
          <p:cNvSpPr/>
          <p:nvPr/>
        </p:nvSpPr>
        <p:spPr>
          <a:xfrm>
            <a:off x="2661719" y="3559144"/>
            <a:ext cx="1596463" cy="1714142"/>
          </a:xfrm>
          <a:prstGeom prst="roundRect">
            <a:avLst>
              <a:gd name="adj" fmla="val 3496"/>
            </a:avLst>
          </a:prstGeom>
          <a:noFill/>
          <a:ln w="28575">
            <a:solidFill>
              <a:srgbClr val="70AD47"/>
            </a:solid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dirty="0"/>
          </a:p>
        </p:txBody>
      </p:sp>
      <p:pic>
        <p:nvPicPr>
          <p:cNvPr id="13" name="図 12" descr="テレビゲームの一場面&#10;&#10;低い精度で自動的に生成された説明">
            <a:extLst>
              <a:ext uri="{FF2B5EF4-FFF2-40B4-BE49-F238E27FC236}">
                <a16:creationId xmlns:a16="http://schemas.microsoft.com/office/drawing/2014/main" id="{7626779E-C24B-473E-993A-37329D0E1AA0}"/>
              </a:ext>
            </a:extLst>
          </p:cNvPr>
          <p:cNvPicPr>
            <a:picLocks noChangeAspect="1"/>
          </p:cNvPicPr>
          <p:nvPr/>
        </p:nvPicPr>
        <p:blipFill rotWithShape="1">
          <a:blip r:embed="rId3"/>
          <a:srcRect l="72277" t="46102" r="12475" b="32055"/>
          <a:stretch/>
        </p:blipFill>
        <p:spPr>
          <a:xfrm>
            <a:off x="4473792" y="3559144"/>
            <a:ext cx="4498192" cy="2577598"/>
          </a:xfrm>
          <a:prstGeom prst="rect">
            <a:avLst/>
          </a:prstGeom>
        </p:spPr>
      </p:pic>
      <p:sp>
        <p:nvSpPr>
          <p:cNvPr id="7" name="右中かっこ 6">
            <a:extLst>
              <a:ext uri="{FF2B5EF4-FFF2-40B4-BE49-F238E27FC236}">
                <a16:creationId xmlns:a16="http://schemas.microsoft.com/office/drawing/2014/main" id="{42EA782C-80C8-496D-9A30-2D2845D1F9E5}"/>
              </a:ext>
            </a:extLst>
          </p:cNvPr>
          <p:cNvSpPr/>
          <p:nvPr/>
        </p:nvSpPr>
        <p:spPr>
          <a:xfrm>
            <a:off x="5726546" y="1584713"/>
            <a:ext cx="203200" cy="928495"/>
          </a:xfrm>
          <a:prstGeom prst="rightBrace">
            <a:avLst>
              <a:gd name="adj1" fmla="val 59273"/>
              <a:gd name="adj2" fmla="val 50000"/>
            </a:avLst>
          </a:prstGeom>
          <a:ln>
            <a:solidFill>
              <a:srgbClr val="FF0000"/>
            </a:solidFill>
          </a:ln>
        </p:spPr>
        <p:style>
          <a:lnRef idx="3">
            <a:schemeClr val="accent2"/>
          </a:lnRef>
          <a:fillRef idx="0">
            <a:schemeClr val="accent2"/>
          </a:fillRef>
          <a:effectRef idx="2">
            <a:schemeClr val="accent2"/>
          </a:effectRef>
          <a:fontRef idx="minor">
            <a:schemeClr val="tx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2EAF1A33-4A01-4E25-B4DA-EA32C39B56B4}"/>
              </a:ext>
            </a:extLst>
          </p:cNvPr>
          <p:cNvSpPr txBox="1"/>
          <p:nvPr/>
        </p:nvSpPr>
        <p:spPr>
          <a:xfrm>
            <a:off x="5995316" y="1907237"/>
            <a:ext cx="1654268" cy="369332"/>
          </a:xfrm>
          <a:prstGeom prst="rect">
            <a:avLst/>
          </a:prstGeom>
          <a:noFill/>
        </p:spPr>
        <p:txBody>
          <a:bodyPr wrap="square" rtlCol="0">
            <a:spAutoFit/>
          </a:bodyPr>
          <a:lstStyle/>
          <a:p>
            <a:pPr algn="ctr"/>
            <a:r>
              <a:rPr kumimoji="1" lang="ja-JP" altLang="en-US" dirty="0">
                <a:latin typeface="メイリオ" panose="020B0604030504040204" pitchFamily="50" charset="-128"/>
                <a:ea typeface="メイリオ" panose="020B0604030504040204" pitchFamily="50" charset="-128"/>
              </a:rPr>
              <a:t>置換不変設定</a:t>
            </a:r>
          </a:p>
        </p:txBody>
      </p:sp>
    </p:spTree>
    <p:extLst>
      <p:ext uri="{BB962C8B-B14F-4D97-AF65-F5344CB8AC3E}">
        <p14:creationId xmlns:p14="http://schemas.microsoft.com/office/powerpoint/2010/main" val="19010086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221C113-64C9-44E8-B0C7-C5BE3C4D8025}"/>
              </a:ext>
            </a:extLst>
          </p:cNvPr>
          <p:cNvSpPr>
            <a:spLocks noGrp="1"/>
          </p:cNvSpPr>
          <p:nvPr>
            <p:ph type="title"/>
          </p:nvPr>
        </p:nvSpPr>
        <p:spPr/>
        <p:txBody>
          <a:bodyPr>
            <a:normAutofit/>
          </a:bodyPr>
          <a:lstStyle/>
          <a:p>
            <a:r>
              <a:rPr lang="ja-JP" altLang="en-US" sz="3600" dirty="0"/>
              <a:t>自己符号化器による内部表現の学習</a:t>
            </a:r>
            <a:endParaRPr kumimoji="1" lang="ja-JP" altLang="en-US" sz="3600" dirty="0"/>
          </a:p>
        </p:txBody>
      </p:sp>
      <p:sp>
        <p:nvSpPr>
          <p:cNvPr id="3" name="テキスト プレースホルダー 2">
            <a:extLst>
              <a:ext uri="{FF2B5EF4-FFF2-40B4-BE49-F238E27FC236}">
                <a16:creationId xmlns:a16="http://schemas.microsoft.com/office/drawing/2014/main" id="{EE293C22-E4A1-47BA-B7EA-B94149B0B8CE}"/>
              </a:ext>
            </a:extLst>
          </p:cNvPr>
          <p:cNvSpPr>
            <a:spLocks noGrp="1"/>
          </p:cNvSpPr>
          <p:nvPr>
            <p:ph type="body" idx="1"/>
          </p:nvPr>
        </p:nvSpPr>
        <p:spPr>
          <a:xfrm>
            <a:off x="623888" y="4535055"/>
            <a:ext cx="7886700" cy="1434598"/>
          </a:xfrm>
        </p:spPr>
        <p:txBody>
          <a:bodyPr>
            <a:noAutofit/>
          </a:bodyPr>
          <a:lstStyle/>
          <a:p>
            <a:pPr marL="342900" indent="-342900">
              <a:lnSpc>
                <a:spcPct val="100000"/>
              </a:lnSpc>
              <a:buFont typeface="Arial" panose="020B0604020202020204" pitchFamily="34" charset="0"/>
              <a:buChar char="•"/>
            </a:pPr>
            <a:r>
              <a:rPr kumimoji="1" lang="ja-JP" altLang="en-US" sz="1800" dirty="0"/>
              <a:t>自己符号化器とその損失関数の定義</a:t>
            </a:r>
            <a:endParaRPr kumimoji="1" lang="en-US" altLang="ja-JP" sz="1800" dirty="0"/>
          </a:p>
          <a:p>
            <a:pPr marL="342900" indent="-342900">
              <a:lnSpc>
                <a:spcPct val="100000"/>
              </a:lnSpc>
              <a:buFont typeface="Arial" panose="020B0604020202020204" pitchFamily="34" charset="0"/>
              <a:buChar char="•"/>
            </a:pPr>
            <a:r>
              <a:rPr lang="ja-JP" altLang="en-US" sz="1800" dirty="0"/>
              <a:t>層ごとの貪欲学習を用いた自己符号化器の事前学習</a:t>
            </a:r>
            <a:endParaRPr lang="en-US" altLang="ja-JP" sz="1800" dirty="0"/>
          </a:p>
          <a:p>
            <a:pPr marL="342900" indent="-342900">
              <a:lnSpc>
                <a:spcPct val="100000"/>
              </a:lnSpc>
              <a:buFont typeface="Arial" panose="020B0604020202020204" pitchFamily="34" charset="0"/>
              <a:buChar char="•"/>
            </a:pPr>
            <a:endParaRPr kumimoji="1" lang="ja-JP" altLang="en-US" sz="1800" dirty="0"/>
          </a:p>
        </p:txBody>
      </p:sp>
      <p:sp>
        <p:nvSpPr>
          <p:cNvPr id="4" name="日付プレースホルダー 3">
            <a:extLst>
              <a:ext uri="{FF2B5EF4-FFF2-40B4-BE49-F238E27FC236}">
                <a16:creationId xmlns:a16="http://schemas.microsoft.com/office/drawing/2014/main" id="{29731008-8305-4306-AB99-5E3CD6DE01B9}"/>
              </a:ext>
            </a:extLst>
          </p:cNvPr>
          <p:cNvSpPr>
            <a:spLocks noGrp="1"/>
          </p:cNvSpPr>
          <p:nvPr>
            <p:ph type="dt" sz="half" idx="10"/>
          </p:nvPr>
        </p:nvSpPr>
        <p:spPr/>
        <p:txBody>
          <a:bodyPr/>
          <a:lstStyle/>
          <a:p>
            <a:fld id="{388ED519-2910-4FFB-9764-E8820E05EB36}" type="datetime1">
              <a:rPr kumimoji="1" lang="ja-JP" altLang="en-US" smtClean="0"/>
              <a:t>2021/12/6</a:t>
            </a:fld>
            <a:endParaRPr kumimoji="1" lang="ja-JP" altLang="en-US"/>
          </a:p>
        </p:txBody>
      </p:sp>
      <p:sp>
        <p:nvSpPr>
          <p:cNvPr id="5" name="フッター プレースホルダー 4">
            <a:extLst>
              <a:ext uri="{FF2B5EF4-FFF2-40B4-BE49-F238E27FC236}">
                <a16:creationId xmlns:a16="http://schemas.microsoft.com/office/drawing/2014/main" id="{1B29DD75-C262-4963-8424-69650D626EBB}"/>
              </a:ext>
            </a:extLst>
          </p:cNvPr>
          <p:cNvSpPr>
            <a:spLocks noGrp="1"/>
          </p:cNvSpPr>
          <p:nvPr>
            <p:ph type="ftr" sz="quarter" idx="11"/>
          </p:nvPr>
        </p:nvSpPr>
        <p:spPr/>
        <p:txBody>
          <a:bodyPr/>
          <a:lstStyle/>
          <a:p>
            <a:r>
              <a:rPr kumimoji="1" lang="en-US" altLang="ja-JP"/>
              <a:t>Kwanggle</a:t>
            </a:r>
            <a:endParaRPr kumimoji="1" lang="ja-JP" altLang="en-US"/>
          </a:p>
        </p:txBody>
      </p:sp>
    </p:spTree>
    <p:extLst>
      <p:ext uri="{BB962C8B-B14F-4D97-AF65-F5344CB8AC3E}">
        <p14:creationId xmlns:p14="http://schemas.microsoft.com/office/powerpoint/2010/main" val="1426479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四角形: 角を丸くする 21">
            <a:extLst>
              <a:ext uri="{FF2B5EF4-FFF2-40B4-BE49-F238E27FC236}">
                <a16:creationId xmlns:a16="http://schemas.microsoft.com/office/drawing/2014/main" id="{AD966A8B-AB77-45BA-8CD1-B4329B55099C}"/>
              </a:ext>
            </a:extLst>
          </p:cNvPr>
          <p:cNvSpPr/>
          <p:nvPr/>
        </p:nvSpPr>
        <p:spPr>
          <a:xfrm>
            <a:off x="405962" y="2584903"/>
            <a:ext cx="3924459" cy="1529222"/>
          </a:xfrm>
          <a:prstGeom prst="round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a:p>
        </p:txBody>
      </p:sp>
      <p:sp>
        <p:nvSpPr>
          <p:cNvPr id="23" name="四角形: 角を丸くする 22">
            <a:extLst>
              <a:ext uri="{FF2B5EF4-FFF2-40B4-BE49-F238E27FC236}">
                <a16:creationId xmlns:a16="http://schemas.microsoft.com/office/drawing/2014/main" id="{504BA3FF-9543-48A0-8E99-1F0010DFC4A6}"/>
              </a:ext>
            </a:extLst>
          </p:cNvPr>
          <p:cNvSpPr/>
          <p:nvPr/>
        </p:nvSpPr>
        <p:spPr>
          <a:xfrm>
            <a:off x="405962" y="4221199"/>
            <a:ext cx="3924459" cy="1529222"/>
          </a:xfrm>
          <a:prstGeom prst="round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a:p>
        </p:txBody>
      </p:sp>
      <p:sp>
        <p:nvSpPr>
          <p:cNvPr id="3" name="日付プレースホルダー 2">
            <a:extLst>
              <a:ext uri="{FF2B5EF4-FFF2-40B4-BE49-F238E27FC236}">
                <a16:creationId xmlns:a16="http://schemas.microsoft.com/office/drawing/2014/main" id="{60048BC3-7959-4915-999C-C168DF5E1E84}"/>
              </a:ext>
            </a:extLst>
          </p:cNvPr>
          <p:cNvSpPr>
            <a:spLocks noGrp="1"/>
          </p:cNvSpPr>
          <p:nvPr>
            <p:ph type="dt" sz="half" idx="10"/>
          </p:nvPr>
        </p:nvSpPr>
        <p:spPr/>
        <p:txBody>
          <a:bodyPr/>
          <a:lstStyle/>
          <a:p>
            <a:fld id="{87DC41B9-4076-4F04-A01A-D03A5E371590}"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10D7EE7E-4D2F-4E6A-A998-FEC8F2538858}"/>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144CE10C-C75A-476A-899F-89A8511458EF}"/>
              </a:ext>
            </a:extLst>
          </p:cNvPr>
          <p:cNvSpPr>
            <a:spLocks noGrp="1"/>
          </p:cNvSpPr>
          <p:nvPr>
            <p:ph type="sldNum" sz="quarter" idx="12"/>
          </p:nvPr>
        </p:nvSpPr>
        <p:spPr/>
        <p:txBody>
          <a:bodyPr/>
          <a:lstStyle/>
          <a:p>
            <a:fld id="{0A308975-6624-A64B-9276-C536B2E7A4FC}" type="slidenum">
              <a:rPr kumimoji="1" lang="ja-JP" altLang="en-US" smtClean="0"/>
              <a:pPr/>
              <a:t>7</a:t>
            </a:fld>
            <a:endParaRPr kumimoji="1" lang="ja-JP" altLang="en-US"/>
          </a:p>
        </p:txBody>
      </p:sp>
      <p:sp>
        <p:nvSpPr>
          <p:cNvPr id="6" name="タイトル 5">
            <a:extLst>
              <a:ext uri="{FF2B5EF4-FFF2-40B4-BE49-F238E27FC236}">
                <a16:creationId xmlns:a16="http://schemas.microsoft.com/office/drawing/2014/main" id="{8B6F8C1F-BF0E-402D-9DE4-751F43C60FF0}"/>
              </a:ext>
            </a:extLst>
          </p:cNvPr>
          <p:cNvSpPr>
            <a:spLocks noGrp="1"/>
          </p:cNvSpPr>
          <p:nvPr>
            <p:ph type="title"/>
          </p:nvPr>
        </p:nvSpPr>
        <p:spPr>
          <a:xfrm>
            <a:off x="405962" y="146152"/>
            <a:ext cx="8350412" cy="798066"/>
          </a:xfrm>
        </p:spPr>
        <p:txBody>
          <a:bodyPr>
            <a:normAutofit/>
          </a:bodyPr>
          <a:lstStyle/>
          <a:p>
            <a:r>
              <a:rPr kumimoji="1" lang="ja-JP" altLang="en-US" dirty="0"/>
              <a:t>自己符号化器とその損失関数の定義</a:t>
            </a:r>
          </a:p>
        </p:txBody>
      </p:sp>
      <p:pic>
        <p:nvPicPr>
          <p:cNvPr id="12" name="コンテンツ プレースホルダー 8" descr="ダイアグラム&#10;&#10;自動的に生成された説明">
            <a:extLst>
              <a:ext uri="{FF2B5EF4-FFF2-40B4-BE49-F238E27FC236}">
                <a16:creationId xmlns:a16="http://schemas.microsoft.com/office/drawing/2014/main" id="{3E215166-0178-4B3B-A88F-69C4B1417FB9}"/>
              </a:ext>
            </a:extLst>
          </p:cNvPr>
          <p:cNvPicPr>
            <a:picLocks noChangeAspect="1"/>
          </p:cNvPicPr>
          <p:nvPr/>
        </p:nvPicPr>
        <p:blipFill rotWithShape="1">
          <a:blip r:embed="rId2"/>
          <a:srcRect r="11980"/>
          <a:stretch/>
        </p:blipFill>
        <p:spPr>
          <a:xfrm>
            <a:off x="4993205" y="944218"/>
            <a:ext cx="3924459" cy="5227638"/>
          </a:xfrm>
          <a:prstGeom prst="rect">
            <a:avLst/>
          </a:prstGeom>
        </p:spPr>
      </p:pic>
      <p:sp>
        <p:nvSpPr>
          <p:cNvPr id="13" name="正方形/長方形 12">
            <a:extLst>
              <a:ext uri="{FF2B5EF4-FFF2-40B4-BE49-F238E27FC236}">
                <a16:creationId xmlns:a16="http://schemas.microsoft.com/office/drawing/2014/main" id="{F61FA52B-18F2-49C0-92ED-8C6086429762}"/>
              </a:ext>
            </a:extLst>
          </p:cNvPr>
          <p:cNvSpPr/>
          <p:nvPr/>
        </p:nvSpPr>
        <p:spPr>
          <a:xfrm>
            <a:off x="5006853" y="2865354"/>
            <a:ext cx="1434755" cy="28727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solidFill>
                  <a:sysClr val="windowText" lastClr="000000"/>
                </a:solidFill>
                <a:latin typeface="メイリオ" panose="020B0604030504040204" pitchFamily="50" charset="-128"/>
                <a:ea typeface="メイリオ" panose="020B0604030504040204" pitchFamily="50" charset="-128"/>
              </a:rPr>
              <a:t>符号化</a:t>
            </a:r>
            <a:r>
              <a:rPr kumimoji="1" lang="en-US" altLang="ja-JP" sz="1400" dirty="0">
                <a:solidFill>
                  <a:sysClr val="windowText" lastClr="000000"/>
                </a:solidFill>
                <a:latin typeface="メイリオ" panose="020B0604030504040204" pitchFamily="50" charset="-128"/>
                <a:ea typeface="メイリオ" panose="020B0604030504040204" pitchFamily="50" charset="-128"/>
              </a:rPr>
              <a:t>NN</a:t>
            </a:r>
            <a:endParaRPr kumimoji="1" lang="ja-JP" altLang="en-US" sz="1400" dirty="0">
              <a:solidFill>
                <a:sysClr val="windowText" lastClr="000000"/>
              </a:solidFill>
              <a:latin typeface="メイリオ" panose="020B0604030504040204" pitchFamily="50" charset="-128"/>
              <a:ea typeface="メイリオ" panose="020B0604030504040204" pitchFamily="50" charset="-128"/>
            </a:endParaRPr>
          </a:p>
        </p:txBody>
      </p:sp>
      <p:sp>
        <p:nvSpPr>
          <p:cNvPr id="14" name="正方形/長方形 13">
            <a:extLst>
              <a:ext uri="{FF2B5EF4-FFF2-40B4-BE49-F238E27FC236}">
                <a16:creationId xmlns:a16="http://schemas.microsoft.com/office/drawing/2014/main" id="{EE162EAA-00C6-4E29-B3DA-6569B0C55679}"/>
              </a:ext>
            </a:extLst>
          </p:cNvPr>
          <p:cNvSpPr/>
          <p:nvPr/>
        </p:nvSpPr>
        <p:spPr>
          <a:xfrm>
            <a:off x="4993205" y="4164166"/>
            <a:ext cx="1434755" cy="287279"/>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a:solidFill>
                  <a:sysClr val="windowText" lastClr="000000"/>
                </a:solidFill>
                <a:latin typeface="メイリオ" panose="020B0604030504040204" pitchFamily="50" charset="-128"/>
                <a:ea typeface="メイリオ" panose="020B0604030504040204" pitchFamily="50" charset="-128"/>
              </a:rPr>
              <a:t>復号化</a:t>
            </a:r>
            <a:r>
              <a:rPr kumimoji="1" lang="en-US" altLang="ja-JP" sz="1400" dirty="0">
                <a:solidFill>
                  <a:sysClr val="windowText" lastClr="000000"/>
                </a:solidFill>
                <a:latin typeface="メイリオ" panose="020B0604030504040204" pitchFamily="50" charset="-128"/>
                <a:ea typeface="メイリオ" panose="020B0604030504040204" pitchFamily="50" charset="-128"/>
              </a:rPr>
              <a:t>NN</a:t>
            </a:r>
            <a:endParaRPr kumimoji="1" lang="ja-JP" altLang="en-US" sz="1400" dirty="0">
              <a:solidFill>
                <a:sysClr val="windowText" lastClr="000000"/>
              </a:solidFill>
              <a:latin typeface="メイリオ" panose="020B0604030504040204" pitchFamily="50" charset="-128"/>
              <a:ea typeface="メイリオ" panose="020B0604030504040204" pitchFamily="50" charset="-128"/>
            </a:endParaRPr>
          </a:p>
        </p:txBody>
      </p:sp>
      <p:cxnSp>
        <p:nvCxnSpPr>
          <p:cNvPr id="18" name="コネクタ: カギ線 17">
            <a:extLst>
              <a:ext uri="{FF2B5EF4-FFF2-40B4-BE49-F238E27FC236}">
                <a16:creationId xmlns:a16="http://schemas.microsoft.com/office/drawing/2014/main" id="{DC896613-7533-48DE-8AD5-4625492186C6}"/>
              </a:ext>
            </a:extLst>
          </p:cNvPr>
          <p:cNvCxnSpPr>
            <a:cxnSpLocks/>
          </p:cNvCxnSpPr>
          <p:nvPr/>
        </p:nvCxnSpPr>
        <p:spPr>
          <a:xfrm>
            <a:off x="3971499" y="2306472"/>
            <a:ext cx="2927444" cy="1443251"/>
          </a:xfrm>
          <a:prstGeom prst="bentConnector3">
            <a:avLst>
              <a:gd name="adj1" fmla="val 24126"/>
            </a:avLst>
          </a:prstGeom>
          <a:ln>
            <a:tailEnd type="triangle"/>
          </a:ln>
        </p:spPr>
        <p:style>
          <a:lnRef idx="3">
            <a:schemeClr val="accent2"/>
          </a:lnRef>
          <a:fillRef idx="0">
            <a:schemeClr val="accent2"/>
          </a:fillRef>
          <a:effectRef idx="2">
            <a:schemeClr val="accent2"/>
          </a:effectRef>
          <a:fontRef idx="minor">
            <a:schemeClr val="tx1"/>
          </a:fontRef>
        </p:style>
      </p:cxnSp>
      <mc:AlternateContent xmlns:mc="http://schemas.openxmlformats.org/markup-compatibility/2006" xmlns:a14="http://schemas.microsoft.com/office/drawing/2010/main">
        <mc:Choice Requires="a14">
          <p:sp>
            <p:nvSpPr>
              <p:cNvPr id="11" name="コンテンツ プレースホルダー 10">
                <a:extLst>
                  <a:ext uri="{FF2B5EF4-FFF2-40B4-BE49-F238E27FC236}">
                    <a16:creationId xmlns:a16="http://schemas.microsoft.com/office/drawing/2014/main" id="{9779E870-175D-4955-87A8-F95F68569982}"/>
                  </a:ext>
                </a:extLst>
              </p:cNvPr>
              <p:cNvSpPr>
                <a:spLocks noGrp="1"/>
              </p:cNvSpPr>
              <p:nvPr>
                <p:ph idx="1"/>
              </p:nvPr>
            </p:nvSpPr>
            <p:spPr>
              <a:xfrm>
                <a:off x="405962" y="993994"/>
                <a:ext cx="8350412" cy="5498881"/>
              </a:xfrm>
            </p:spPr>
            <p:txBody>
              <a:bodyPr/>
              <a:lstStyle/>
              <a:p>
                <a:pPr marL="0" indent="0">
                  <a:buNone/>
                </a:pPr>
                <a:r>
                  <a:rPr lang="ja-JP" altLang="en-US" u="sng" dirty="0"/>
                  <a:t>そもそも自己符号化器とは</a:t>
                </a:r>
                <a:endParaRPr lang="en-US" altLang="ja-JP" u="sng" dirty="0"/>
              </a:p>
              <a:p>
                <a:pPr lvl="1"/>
                <a:r>
                  <a:rPr lang="ja-JP" altLang="en-US" dirty="0"/>
                  <a:t>符号化と復号化を行う</a:t>
                </a:r>
                <a:r>
                  <a:rPr lang="en-US" altLang="ja-JP" dirty="0"/>
                  <a:t>NN</a:t>
                </a:r>
              </a:p>
              <a:p>
                <a:pPr lvl="1"/>
                <a:r>
                  <a:rPr lang="ja-JP" altLang="en-US" dirty="0"/>
                  <a:t>内部表現は低次元</a:t>
                </a:r>
                <a:r>
                  <a:rPr lang="en-US" altLang="ja-JP" dirty="0"/>
                  <a:t>(</a:t>
                </a:r>
                <a:r>
                  <a:rPr lang="ja-JP" altLang="en-US" dirty="0"/>
                  <a:t>隠れ層</a:t>
                </a:r>
                <a:r>
                  <a:rPr lang="en-US" altLang="ja-JP" dirty="0"/>
                  <a:t>)</a:t>
                </a:r>
              </a:p>
              <a:p>
                <a:pPr marL="0" indent="0">
                  <a:buNone/>
                </a:pPr>
                <a:r>
                  <a:rPr lang="ja-JP" altLang="en-US" b="1" dirty="0"/>
                  <a:t>符号化</a:t>
                </a:r>
                <a:endParaRPr lang="en-US" altLang="ja-JP" b="1" dirty="0"/>
              </a:p>
              <a:p>
                <a:pPr lvl="1"/>
                <a14:m>
                  <m:oMath xmlns:m="http://schemas.openxmlformats.org/officeDocument/2006/math">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h</m:t>
                        </m:r>
                      </m:e>
                      <m:sup>
                        <m:r>
                          <a:rPr lang="en-US" altLang="ja-JP" b="0" i="1" smtClean="0">
                            <a:latin typeface="Cambria Math" panose="02040503050406030204" pitchFamily="18" charset="0"/>
                          </a:rPr>
                          <m:t>(1)</m:t>
                        </m:r>
                      </m:sup>
                    </m:sSup>
                    <m:r>
                      <a:rPr lang="en-US" altLang="ja-JP" b="0" i="1" smtClean="0">
                        <a:latin typeface="Cambria Math" panose="02040503050406030204" pitchFamily="18" charset="0"/>
                      </a:rPr>
                      <m:t>=</m:t>
                    </m:r>
                    <m:r>
                      <a:rPr lang="en-US" altLang="ja-JP" b="0" i="1" smtClean="0">
                        <a:latin typeface="Cambria Math" panose="02040503050406030204" pitchFamily="18" charset="0"/>
                      </a:rPr>
                      <m:t>𝑠𝑖𝑔</m:t>
                    </m:r>
                    <m:d>
                      <m:dPr>
                        <m:ctrlPr>
                          <a:rPr lang="en-US" altLang="ja-JP" b="0" i="1" smtClean="0">
                            <a:latin typeface="Cambria Math" panose="02040503050406030204" pitchFamily="18" charset="0"/>
                          </a:rPr>
                        </m:ctrlPr>
                      </m:dPr>
                      <m:e>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𝑊</m:t>
                            </m:r>
                          </m:e>
                          <m:sup>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1</m:t>
                                </m:r>
                              </m:e>
                            </m:d>
                            <m:r>
                              <a:rPr lang="en-US" altLang="ja-JP" b="0" i="1" smtClean="0">
                                <a:latin typeface="Cambria Math" panose="02040503050406030204" pitchFamily="18" charset="0"/>
                              </a:rPr>
                              <m:t>𝑇</m:t>
                            </m:r>
                          </m:sup>
                        </m:sSup>
                        <m:r>
                          <a:rPr lang="en-US" altLang="ja-JP" b="0" i="1" smtClean="0">
                            <a:latin typeface="Cambria Math" panose="02040503050406030204" pitchFamily="18" charset="0"/>
                          </a:rPr>
                          <m:t>𝑥</m:t>
                        </m:r>
                        <m:r>
                          <a:rPr lang="en-US" altLang="ja-JP" b="0" i="1" smtClean="0">
                            <a:latin typeface="Cambria Math" panose="02040503050406030204" pitchFamily="18" charset="0"/>
                          </a:rPr>
                          <m:t>+</m:t>
                        </m:r>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𝑏</m:t>
                            </m:r>
                          </m:e>
                          <m:sup>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1</m:t>
                                </m:r>
                              </m:e>
                            </m:d>
                          </m:sup>
                        </m:sSup>
                      </m:e>
                    </m:d>
                  </m:oMath>
                </a14:m>
                <a:endParaRPr lang="en-US" altLang="ja-JP" b="0" dirty="0"/>
              </a:p>
              <a:p>
                <a:pPr lvl="1"/>
                <a14:m>
                  <m:oMath xmlns:m="http://schemas.openxmlformats.org/officeDocument/2006/math">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h</m:t>
                        </m:r>
                      </m:e>
                      <m:sup>
                        <m:r>
                          <a:rPr lang="en-US" altLang="ja-JP" b="0" i="1" smtClean="0">
                            <a:latin typeface="Cambria Math" panose="02040503050406030204" pitchFamily="18" charset="0"/>
                          </a:rPr>
                          <m:t>(</m:t>
                        </m:r>
                        <m:r>
                          <a:rPr lang="en-US" altLang="ja-JP" b="0" i="1" smtClean="0">
                            <a:latin typeface="Cambria Math" panose="02040503050406030204" pitchFamily="18" charset="0"/>
                          </a:rPr>
                          <m:t>𝑙</m:t>
                        </m:r>
                        <m:r>
                          <a:rPr lang="en-US" altLang="ja-JP" b="0" i="1" smtClean="0">
                            <a:latin typeface="Cambria Math" panose="02040503050406030204" pitchFamily="18" charset="0"/>
                          </a:rPr>
                          <m:t>)</m:t>
                        </m:r>
                      </m:sup>
                    </m:sSup>
                    <m:r>
                      <a:rPr lang="en-US" altLang="ja-JP" b="0" i="1" smtClean="0">
                        <a:latin typeface="Cambria Math" panose="02040503050406030204" pitchFamily="18" charset="0"/>
                      </a:rPr>
                      <m:t>=</m:t>
                    </m:r>
                    <m:r>
                      <a:rPr lang="en-US" altLang="ja-JP" b="0" i="1" smtClean="0">
                        <a:latin typeface="Cambria Math" panose="02040503050406030204" pitchFamily="18" charset="0"/>
                      </a:rPr>
                      <m:t>𝑠𝑖𝑔</m:t>
                    </m:r>
                    <m:d>
                      <m:dPr>
                        <m:ctrlPr>
                          <a:rPr lang="en-US" altLang="ja-JP" b="0" i="1" smtClean="0">
                            <a:latin typeface="Cambria Math" panose="02040503050406030204" pitchFamily="18" charset="0"/>
                          </a:rPr>
                        </m:ctrlPr>
                      </m:dPr>
                      <m:e>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𝑊</m:t>
                            </m:r>
                          </m:e>
                          <m:sup>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𝑙</m:t>
                                </m:r>
                              </m:e>
                            </m:d>
                            <m:r>
                              <a:rPr lang="en-US" altLang="ja-JP" b="0" i="1" smtClean="0">
                                <a:latin typeface="Cambria Math" panose="02040503050406030204" pitchFamily="18" charset="0"/>
                              </a:rPr>
                              <m:t>𝑇</m:t>
                            </m:r>
                          </m:sup>
                        </m:sSup>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h</m:t>
                            </m:r>
                          </m:e>
                          <m:sup>
                            <m:r>
                              <a:rPr lang="en-US" altLang="ja-JP" b="0" i="1" smtClean="0">
                                <a:latin typeface="Cambria Math" panose="02040503050406030204" pitchFamily="18" charset="0"/>
                              </a:rPr>
                              <m:t>(</m:t>
                            </m:r>
                            <m:r>
                              <a:rPr lang="en-US" altLang="ja-JP" b="0" i="1" smtClean="0">
                                <a:latin typeface="Cambria Math" panose="02040503050406030204" pitchFamily="18" charset="0"/>
                              </a:rPr>
                              <m:t>𝑙</m:t>
                            </m:r>
                            <m:r>
                              <a:rPr lang="en-US" altLang="ja-JP" b="0" i="1" smtClean="0">
                                <a:latin typeface="Cambria Math" panose="02040503050406030204" pitchFamily="18" charset="0"/>
                              </a:rPr>
                              <m:t>−1)</m:t>
                            </m:r>
                          </m:sup>
                        </m:sSup>
                        <m:r>
                          <a:rPr lang="en-US" altLang="ja-JP" b="0" i="1" smtClean="0">
                            <a:latin typeface="Cambria Math" panose="02040503050406030204" pitchFamily="18" charset="0"/>
                          </a:rPr>
                          <m:t>+</m:t>
                        </m:r>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𝑏</m:t>
                            </m:r>
                          </m:e>
                          <m:sup>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𝑙</m:t>
                                </m:r>
                              </m:e>
                            </m:d>
                          </m:sup>
                        </m:sSup>
                      </m:e>
                    </m:d>
                  </m:oMath>
                </a14:m>
                <a:endParaRPr lang="en-US" altLang="ja-JP" dirty="0"/>
              </a:p>
              <a:p>
                <a:pPr marL="0" indent="0">
                  <a:buNone/>
                </a:pPr>
                <a:r>
                  <a:rPr lang="ja-JP" altLang="en-US" b="1" dirty="0"/>
                  <a:t>復号化</a:t>
                </a:r>
                <a:endParaRPr lang="en-US" altLang="ja-JP" b="1" dirty="0"/>
              </a:p>
              <a:p>
                <a:pPr lvl="1"/>
                <a14:m>
                  <m:oMath xmlns:m="http://schemas.openxmlformats.org/officeDocument/2006/math">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h</m:t>
                        </m:r>
                      </m:e>
                      <m:sup>
                        <m:r>
                          <a:rPr lang="en-US" altLang="ja-JP" b="0" i="1" smtClean="0">
                            <a:latin typeface="Cambria Math" panose="02040503050406030204" pitchFamily="18" charset="0"/>
                          </a:rPr>
                          <m:t>(</m:t>
                        </m:r>
                        <m:r>
                          <a:rPr lang="en-US" altLang="ja-JP" b="0" i="1" smtClean="0">
                            <a:latin typeface="Cambria Math" panose="02040503050406030204" pitchFamily="18" charset="0"/>
                          </a:rPr>
                          <m:t>𝐿</m:t>
                        </m:r>
                        <m:r>
                          <a:rPr lang="en-US" altLang="ja-JP" b="0" i="1" smtClean="0">
                            <a:latin typeface="Cambria Math" panose="02040503050406030204" pitchFamily="18" charset="0"/>
                          </a:rPr>
                          <m:t>)</m:t>
                        </m:r>
                      </m:sup>
                    </m:sSup>
                    <m:r>
                      <a:rPr lang="en-US" altLang="ja-JP" b="0" i="1" smtClean="0">
                        <a:latin typeface="Cambria Math" panose="02040503050406030204" pitchFamily="18" charset="0"/>
                      </a:rPr>
                      <m:t>=</m:t>
                    </m:r>
                    <m:r>
                      <a:rPr lang="en-US" altLang="ja-JP" b="0" i="1" smtClean="0">
                        <a:latin typeface="Cambria Math" panose="02040503050406030204" pitchFamily="18" charset="0"/>
                      </a:rPr>
                      <m:t>𝑓</m:t>
                    </m:r>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𝑥</m:t>
                        </m:r>
                      </m:e>
                    </m:d>
                    <m:r>
                      <a:rPr lang="en-US" altLang="ja-JP" b="0" i="1" smtClean="0">
                        <a:latin typeface="Cambria Math" panose="02040503050406030204" pitchFamily="18" charset="0"/>
                        <a:ea typeface="Cambria Math" panose="02040503050406030204" pitchFamily="18" charset="0"/>
                      </a:rPr>
                      <m:t>∙</m:t>
                    </m:r>
                    <m:sSup>
                      <m:sSupPr>
                        <m:ctrlPr>
                          <a:rPr lang="en-US" altLang="ja-JP" b="0" i="1" smtClean="0">
                            <a:latin typeface="Cambria Math" panose="02040503050406030204" pitchFamily="18" charset="0"/>
                            <a:ea typeface="Cambria Math" panose="02040503050406030204" pitchFamily="18" charset="0"/>
                          </a:rPr>
                        </m:ctrlPr>
                      </m:sSupPr>
                      <m:e>
                        <m:r>
                          <a:rPr lang="en-US" altLang="ja-JP" b="0" i="1" smtClean="0">
                            <a:latin typeface="Cambria Math" panose="02040503050406030204" pitchFamily="18" charset="0"/>
                            <a:ea typeface="Cambria Math" panose="02040503050406030204" pitchFamily="18" charset="0"/>
                          </a:rPr>
                          <m:t>h</m:t>
                        </m:r>
                      </m:e>
                      <m:sup>
                        <m:d>
                          <m:dPr>
                            <m:ctrlPr>
                              <a:rPr lang="en-US" altLang="ja-JP" b="0" i="1" smtClean="0">
                                <a:latin typeface="Cambria Math" panose="02040503050406030204" pitchFamily="18" charset="0"/>
                                <a:ea typeface="Cambria Math" panose="02040503050406030204" pitchFamily="18" charset="0"/>
                              </a:rPr>
                            </m:ctrlPr>
                          </m:dPr>
                          <m:e>
                            <m:r>
                              <a:rPr lang="en-US" altLang="ja-JP" b="0" i="1" smtClean="0">
                                <a:latin typeface="Cambria Math" panose="02040503050406030204" pitchFamily="18" charset="0"/>
                                <a:ea typeface="Cambria Math" panose="02040503050406030204" pitchFamily="18" charset="0"/>
                              </a:rPr>
                              <m:t>𝐿</m:t>
                            </m:r>
                          </m:e>
                        </m:d>
                      </m:sup>
                    </m:sSup>
                  </m:oMath>
                </a14:m>
                <a:endParaRPr lang="en-US" altLang="ja-JP" b="0" i="1" dirty="0">
                  <a:latin typeface="Cambria Math" panose="02040503050406030204" pitchFamily="18" charset="0"/>
                  <a:ea typeface="Cambria Math" panose="02040503050406030204" pitchFamily="18" charset="0"/>
                </a:endParaRPr>
              </a:p>
              <a:p>
                <a:pPr lvl="1"/>
                <a14:m>
                  <m:oMath xmlns:m="http://schemas.openxmlformats.org/officeDocument/2006/math">
                    <m:acc>
                      <m:accPr>
                        <m:chr m:val="̂"/>
                        <m:ctrlPr>
                          <a:rPr lang="en-US" altLang="ja-JP" b="0" i="1" smtClean="0">
                            <a:latin typeface="Cambria Math" panose="02040503050406030204" pitchFamily="18" charset="0"/>
                          </a:rPr>
                        </m:ctrlPr>
                      </m:accPr>
                      <m:e>
                        <m:r>
                          <a:rPr lang="en-US" altLang="ja-JP" b="0" i="1" smtClean="0">
                            <a:latin typeface="Cambria Math" panose="02040503050406030204" pitchFamily="18" charset="0"/>
                          </a:rPr>
                          <m:t>𝑥</m:t>
                        </m:r>
                      </m:e>
                    </m:acc>
                    <m:r>
                      <a:rPr lang="en-US" altLang="ja-JP" b="0" i="1" smtClean="0">
                        <a:latin typeface="Cambria Math" panose="02040503050406030204" pitchFamily="18" charset="0"/>
                      </a:rPr>
                      <m:t>=</m:t>
                    </m:r>
                    <m:r>
                      <a:rPr lang="en-US" altLang="ja-JP" b="0" i="1" smtClean="0">
                        <a:latin typeface="Cambria Math" panose="02040503050406030204" pitchFamily="18" charset="0"/>
                      </a:rPr>
                      <m:t>𝑔</m:t>
                    </m:r>
                    <m:d>
                      <m:dPr>
                        <m:ctrlPr>
                          <a:rPr lang="en-US" altLang="ja-JP" b="0" i="1" smtClean="0">
                            <a:latin typeface="Cambria Math" panose="02040503050406030204" pitchFamily="18" charset="0"/>
                          </a:rPr>
                        </m:ctrlPr>
                      </m:dPr>
                      <m:e>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h</m:t>
                            </m:r>
                          </m:e>
                          <m:sup>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𝐿</m:t>
                                </m:r>
                              </m:e>
                            </m:d>
                          </m:sup>
                        </m:sSup>
                      </m:e>
                    </m:d>
                  </m:oMath>
                </a14:m>
                <a:endParaRPr lang="en-US" altLang="ja-JP" dirty="0"/>
              </a:p>
              <a:p>
                <a:pPr marL="0" indent="0">
                  <a:buNone/>
                </a:pPr>
                <a14:m>
                  <m:oMath xmlns:m="http://schemas.openxmlformats.org/officeDocument/2006/math">
                    <m:r>
                      <a:rPr lang="en-US" altLang="ja-JP" b="0" i="1" smtClean="0">
                        <a:latin typeface="Cambria Math" panose="02040503050406030204" pitchFamily="18" charset="0"/>
                      </a:rPr>
                      <m:t>𝑥</m:t>
                    </m:r>
                  </m:oMath>
                </a14:m>
                <a:r>
                  <a:rPr lang="ja-JP" altLang="en-US" dirty="0"/>
                  <a:t>は</a:t>
                </a:r>
                <a14:m>
                  <m:oMath xmlns:m="http://schemas.openxmlformats.org/officeDocument/2006/math">
                    <m:r>
                      <a:rPr lang="en-US" altLang="ja-JP" b="0" i="1" smtClean="0">
                        <a:latin typeface="Cambria Math" panose="02040503050406030204" pitchFamily="18" charset="0"/>
                      </a:rPr>
                      <m:t>𝑚</m:t>
                    </m:r>
                  </m:oMath>
                </a14:m>
                <a:r>
                  <a:rPr lang="ja-JP" altLang="en-US" dirty="0"/>
                  <a:t>次元、</a:t>
                </a:r>
                <a:r>
                  <a:rPr lang="en-US" altLang="ja-JP" dirty="0"/>
                  <a:t> </a:t>
                </a:r>
                <a14:m>
                  <m:oMath xmlns:m="http://schemas.openxmlformats.org/officeDocument/2006/math">
                    <m:sSup>
                      <m:sSupPr>
                        <m:ctrlPr>
                          <a:rPr lang="en-US" altLang="ja-JP" b="0" i="1" smtClean="0">
                            <a:latin typeface="Cambria Math" panose="02040503050406030204" pitchFamily="18" charset="0"/>
                          </a:rPr>
                        </m:ctrlPr>
                      </m:sSupPr>
                      <m:e>
                        <m:r>
                          <a:rPr lang="en-US" altLang="ja-JP" b="0" i="1" smtClean="0">
                            <a:latin typeface="Cambria Math" panose="02040503050406030204" pitchFamily="18" charset="0"/>
                          </a:rPr>
                          <m:t>h</m:t>
                        </m:r>
                      </m:e>
                      <m:sup>
                        <m:r>
                          <a:rPr lang="en-US" altLang="ja-JP" b="0" i="1" smtClean="0">
                            <a:latin typeface="Cambria Math" panose="02040503050406030204" pitchFamily="18" charset="0"/>
                          </a:rPr>
                          <m:t>(1)</m:t>
                        </m:r>
                      </m:sup>
                    </m:sSup>
                  </m:oMath>
                </a14:m>
                <a:r>
                  <a:rPr lang="ja-JP" altLang="en-US" dirty="0"/>
                  <a:t>は</a:t>
                </a:r>
                <a14:m>
                  <m:oMath xmlns:m="http://schemas.openxmlformats.org/officeDocument/2006/math">
                    <m:r>
                      <a:rPr lang="en-US" altLang="ja-JP" b="0" i="1" smtClean="0">
                        <a:latin typeface="Cambria Math" panose="02040503050406030204" pitchFamily="18" charset="0"/>
                      </a:rPr>
                      <m:t>𝑛</m:t>
                    </m:r>
                  </m:oMath>
                </a14:m>
                <a:r>
                  <a:rPr lang="ja-JP" altLang="en-US" dirty="0"/>
                  <a:t>次元、</a:t>
                </a:r>
                <a:r>
                  <a:rPr lang="en-US" altLang="ja-JP" dirty="0"/>
                  <a:t> </a:t>
                </a:r>
                <a14:m>
                  <m:oMath xmlns:m="http://schemas.openxmlformats.org/officeDocument/2006/math">
                    <m:sSup>
                      <m:sSupPr>
                        <m:ctrlPr>
                          <a:rPr lang="en-US" altLang="ja-JP" i="1">
                            <a:latin typeface="Cambria Math" panose="02040503050406030204" pitchFamily="18" charset="0"/>
                          </a:rPr>
                        </m:ctrlPr>
                      </m:sSupPr>
                      <m:e>
                        <m:r>
                          <a:rPr lang="en-US" altLang="ja-JP" b="0" i="1" smtClean="0">
                            <a:latin typeface="Cambria Math" panose="02040503050406030204" pitchFamily="18" charset="0"/>
                          </a:rPr>
                          <m:t>𝑊</m:t>
                        </m:r>
                      </m:e>
                      <m:sup>
                        <m:r>
                          <a:rPr lang="en-US" altLang="ja-JP" i="1">
                            <a:latin typeface="Cambria Math" panose="02040503050406030204" pitchFamily="18" charset="0"/>
                          </a:rPr>
                          <m:t>(1)</m:t>
                        </m:r>
                      </m:sup>
                    </m:sSup>
                  </m:oMath>
                </a14:m>
                <a:r>
                  <a:rPr lang="en-US" altLang="ja-JP" dirty="0"/>
                  <a:t> , </a:t>
                </a:r>
                <a14:m>
                  <m:oMath xmlns:m="http://schemas.openxmlformats.org/officeDocument/2006/math">
                    <m:r>
                      <a:rPr lang="en-US" altLang="ja-JP" b="0" i="0" smtClean="0">
                        <a:latin typeface="Cambria Math" panose="02040503050406030204" pitchFamily="18" charset="0"/>
                      </a:rPr>
                      <m:t>  </m:t>
                    </m:r>
                    <m:sSup>
                      <m:sSupPr>
                        <m:ctrlPr>
                          <a:rPr lang="en-US" altLang="ja-JP" i="1">
                            <a:latin typeface="Cambria Math" panose="02040503050406030204" pitchFamily="18" charset="0"/>
                          </a:rPr>
                        </m:ctrlPr>
                      </m:sSupPr>
                      <m:e>
                        <m:r>
                          <a:rPr lang="en-US" altLang="ja-JP" b="0" i="1" smtClean="0">
                            <a:latin typeface="Cambria Math" panose="02040503050406030204" pitchFamily="18" charset="0"/>
                          </a:rPr>
                          <m:t>𝑏</m:t>
                        </m:r>
                      </m:e>
                      <m:sup>
                        <m:r>
                          <a:rPr lang="en-US" altLang="ja-JP" i="1">
                            <a:latin typeface="Cambria Math" panose="02040503050406030204" pitchFamily="18" charset="0"/>
                          </a:rPr>
                          <m:t>(1)</m:t>
                        </m:r>
                      </m:sup>
                    </m:sSup>
                  </m:oMath>
                </a14:m>
                <a:r>
                  <a:rPr lang="ja-JP" altLang="en-US" dirty="0"/>
                  <a:t>は</a:t>
                </a:r>
                <a14:m>
                  <m:oMath xmlns:m="http://schemas.openxmlformats.org/officeDocument/2006/math">
                    <m:r>
                      <a:rPr lang="en-US" altLang="ja-JP" b="0" i="1" smtClean="0">
                        <a:latin typeface="Cambria Math" panose="02040503050406030204" pitchFamily="18" charset="0"/>
                      </a:rPr>
                      <m:t>𝑚</m:t>
                    </m:r>
                    <m:r>
                      <a:rPr lang="en-US" altLang="ja-JP" b="0" i="1" smtClean="0">
                        <a:latin typeface="Cambria Math" panose="02040503050406030204" pitchFamily="18" charset="0"/>
                        <a:ea typeface="Cambria Math" panose="02040503050406030204" pitchFamily="18" charset="0"/>
                      </a:rPr>
                      <m:t>×</m:t>
                    </m:r>
                    <m:r>
                      <a:rPr lang="en-US" altLang="ja-JP" b="0" i="1" smtClean="0">
                        <a:latin typeface="Cambria Math" panose="02040503050406030204" pitchFamily="18" charset="0"/>
                      </a:rPr>
                      <m:t>𝑛</m:t>
                    </m:r>
                    <m:r>
                      <a:rPr lang="ja-JP" altLang="en-US" i="1">
                        <a:latin typeface="Cambria Math" panose="02040503050406030204" pitchFamily="18" charset="0"/>
                      </a:rPr>
                      <m:t>行列</m:t>
                    </m:r>
                  </m:oMath>
                </a14:m>
                <a:endParaRPr lang="en-US" altLang="ja-JP" dirty="0"/>
              </a:p>
            </p:txBody>
          </p:sp>
        </mc:Choice>
        <mc:Fallback xmlns="">
          <p:sp>
            <p:nvSpPr>
              <p:cNvPr id="11" name="コンテンツ プレースホルダー 10">
                <a:extLst>
                  <a:ext uri="{FF2B5EF4-FFF2-40B4-BE49-F238E27FC236}">
                    <a16:creationId xmlns:a16="http://schemas.microsoft.com/office/drawing/2014/main" id="{9779E870-175D-4955-87A8-F95F68569982}"/>
                  </a:ext>
                </a:extLst>
              </p:cNvPr>
              <p:cNvSpPr>
                <a:spLocks noGrp="1" noRot="1" noChangeAspect="1" noMove="1" noResize="1" noEditPoints="1" noAdjustHandles="1" noChangeArrowheads="1" noChangeShapeType="1" noTextEdit="1"/>
              </p:cNvSpPr>
              <p:nvPr>
                <p:ph idx="1"/>
              </p:nvPr>
            </p:nvSpPr>
            <p:spPr>
              <a:xfrm>
                <a:off x="405962" y="993994"/>
                <a:ext cx="8350412" cy="5498881"/>
              </a:xfrm>
              <a:blipFill>
                <a:blip r:embed="rId3"/>
                <a:stretch>
                  <a:fillRect l="-804"/>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275757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5A2F3D55-5B53-4C57-8924-45208ADBCA42}"/>
                  </a:ext>
                </a:extLst>
              </p:cNvPr>
              <p:cNvSpPr>
                <a:spLocks noGrp="1"/>
              </p:cNvSpPr>
              <p:nvPr>
                <p:ph idx="1"/>
              </p:nvPr>
            </p:nvSpPr>
            <p:spPr>
              <a:xfrm>
                <a:off x="405961" y="993994"/>
                <a:ext cx="8557063" cy="5227903"/>
              </a:xfrm>
            </p:spPr>
            <p:txBody>
              <a:bodyPr>
                <a:noAutofit/>
              </a:bodyPr>
              <a:lstStyle/>
              <a:p>
                <a:pPr marL="0" indent="0">
                  <a:buNone/>
                </a:pPr>
                <a:r>
                  <a:rPr kumimoji="1" lang="ja-JP" altLang="en-US" u="sng" dirty="0"/>
                  <a:t>自己符号化器の学習</a:t>
                </a:r>
                <a:endParaRPr kumimoji="1" lang="en-US" altLang="ja-JP" u="sng" dirty="0"/>
              </a:p>
              <a:p>
                <a:r>
                  <a:rPr lang="ja-JP" altLang="en-US" dirty="0"/>
                  <a:t>再構成誤差</a:t>
                </a:r>
                <a:r>
                  <a:rPr lang="en-US" altLang="ja-JP" dirty="0"/>
                  <a:t>:</a:t>
                </a:r>
                <a:r>
                  <a:rPr lang="ja-JP" altLang="en-US" dirty="0"/>
                  <a:t>入力</a:t>
                </a:r>
                <a14:m>
                  <m:oMath xmlns:m="http://schemas.openxmlformats.org/officeDocument/2006/math">
                    <m:r>
                      <a:rPr lang="en-US" altLang="ja-JP" b="0" i="1" smtClean="0">
                        <a:latin typeface="Cambria Math" panose="02040503050406030204" pitchFamily="18" charset="0"/>
                      </a:rPr>
                      <m:t>𝑥</m:t>
                    </m:r>
                  </m:oMath>
                </a14:m>
                <a:r>
                  <a:rPr kumimoji="1" lang="ja-JP" altLang="en-US" dirty="0"/>
                  <a:t>と出力</a:t>
                </a:r>
                <a14:m>
                  <m:oMath xmlns:m="http://schemas.openxmlformats.org/officeDocument/2006/math">
                    <m:acc>
                      <m:accPr>
                        <m:chr m:val="̂"/>
                        <m:ctrlPr>
                          <a:rPr kumimoji="1" lang="ja-JP" altLang="en-US" i="1" dirty="0" smtClean="0">
                            <a:latin typeface="Cambria Math" panose="02040503050406030204" pitchFamily="18" charset="0"/>
                          </a:rPr>
                        </m:ctrlPr>
                      </m:accPr>
                      <m:e>
                        <m:r>
                          <a:rPr kumimoji="1" lang="en-US" altLang="ja-JP" b="0" i="1" dirty="0" smtClean="0">
                            <a:latin typeface="Cambria Math" panose="02040503050406030204" pitchFamily="18" charset="0"/>
                          </a:rPr>
                          <m:t>𝑥</m:t>
                        </m:r>
                      </m:e>
                    </m:acc>
                  </m:oMath>
                </a14:m>
                <a:r>
                  <a:rPr kumimoji="1" lang="ja-JP" altLang="en-US" dirty="0"/>
                  <a:t>の誤差 </a:t>
                </a:r>
                <a14:m>
                  <m:oMath xmlns:m="http://schemas.openxmlformats.org/officeDocument/2006/math">
                    <m:sSub>
                      <m:sSubPr>
                        <m:ctrlPr>
                          <a:rPr kumimoji="1" lang="en-US" altLang="ja-JP" i="1" smtClean="0">
                            <a:latin typeface="Cambria Math" panose="02040503050406030204" pitchFamily="18" charset="0"/>
                          </a:rPr>
                        </m:ctrlPr>
                      </m:sSubPr>
                      <m:e>
                        <m:r>
                          <a:rPr kumimoji="1" lang="en-US" altLang="ja-JP" b="0" i="1" smtClean="0">
                            <a:latin typeface="Cambria Math" panose="02040503050406030204" pitchFamily="18" charset="0"/>
                          </a:rPr>
                          <m:t>𝐸</m:t>
                        </m:r>
                      </m:e>
                      <m:sub>
                        <m:r>
                          <a:rPr kumimoji="1" lang="en-US" altLang="ja-JP" b="0" i="1" smtClean="0">
                            <a:latin typeface="Cambria Math" panose="02040503050406030204" pitchFamily="18" charset="0"/>
                          </a:rPr>
                          <m:t>𝑞</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𝑥</m:t>
                        </m:r>
                        <m:r>
                          <a:rPr kumimoji="1" lang="en-US" altLang="ja-JP" b="0" i="1" smtClean="0">
                            <a:latin typeface="Cambria Math" panose="02040503050406030204" pitchFamily="18" charset="0"/>
                          </a:rPr>
                          <m:t>)</m:t>
                        </m:r>
                      </m:sub>
                    </m:sSub>
                    <m:d>
                      <m:dPr>
                        <m:begChr m:val="["/>
                        <m:endChr m:val="]"/>
                        <m:ctrlPr>
                          <a:rPr kumimoji="1" lang="en-US" altLang="ja-JP" i="1" smtClean="0">
                            <a:latin typeface="Cambria Math" panose="02040503050406030204" pitchFamily="18" charset="0"/>
                          </a:rPr>
                        </m:ctrlPr>
                      </m:dPr>
                      <m:e>
                        <m:r>
                          <a:rPr kumimoji="1" lang="en-US" altLang="ja-JP" b="0" i="1" smtClean="0">
                            <a:latin typeface="Cambria Math" panose="02040503050406030204" pitchFamily="18" charset="0"/>
                          </a:rPr>
                          <m:t>𝐶</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𝑥</m:t>
                        </m:r>
                        <m:r>
                          <a:rPr kumimoji="1" lang="en-US" altLang="ja-JP" b="0" i="1" smtClean="0">
                            <a:latin typeface="Cambria Math" panose="02040503050406030204" pitchFamily="18" charset="0"/>
                          </a:rPr>
                          <m:t>,</m:t>
                        </m:r>
                        <m:acc>
                          <m:accPr>
                            <m:chr m:val="̂"/>
                            <m:ctrlPr>
                              <a:rPr kumimoji="1" lang="en-US" altLang="ja-JP" b="0" i="1" smtClean="0">
                                <a:latin typeface="Cambria Math" panose="02040503050406030204" pitchFamily="18" charset="0"/>
                              </a:rPr>
                            </m:ctrlPr>
                          </m:accPr>
                          <m:e>
                            <m:r>
                              <a:rPr kumimoji="1" lang="en-US" altLang="ja-JP" b="0" i="1" smtClean="0">
                                <a:latin typeface="Cambria Math" panose="02040503050406030204" pitchFamily="18" charset="0"/>
                              </a:rPr>
                              <m:t>𝑥</m:t>
                            </m:r>
                          </m:e>
                        </m:acc>
                        <m:r>
                          <a:rPr kumimoji="1" lang="en-US" altLang="ja-JP" b="0" i="1" smtClean="0">
                            <a:latin typeface="Cambria Math" panose="02040503050406030204" pitchFamily="18" charset="0"/>
                          </a:rPr>
                          <m:t>)</m:t>
                        </m:r>
                      </m:e>
                    </m:d>
                  </m:oMath>
                </a14:m>
                <a:r>
                  <a:rPr kumimoji="1" lang="ja-JP" altLang="en-US" dirty="0"/>
                  <a:t>　</a:t>
                </a:r>
                <a:r>
                  <a:rPr lang="ja-JP" altLang="en-US" dirty="0"/>
                  <a:t>を最小化させるような学習を行う。</a:t>
                </a:r>
                <a:endParaRPr lang="en-US" altLang="ja-JP" dirty="0"/>
              </a:p>
              <a:p>
                <a:pPr marL="0" indent="0">
                  <a:buNone/>
                </a:pPr>
                <a14:m>
                  <m:oMathPara xmlns:m="http://schemas.openxmlformats.org/officeDocument/2006/math">
                    <m:oMathParaPr>
                      <m:jc m:val="centerGroup"/>
                    </m:oMathParaPr>
                    <m:oMath xmlns:m="http://schemas.openxmlformats.org/officeDocument/2006/math">
                      <m:func>
                        <m:funcPr>
                          <m:ctrlPr>
                            <a:rPr kumimoji="1" lang="en-US" altLang="ja-JP" i="1" smtClean="0">
                              <a:latin typeface="Cambria Math" panose="02040503050406030204" pitchFamily="18" charset="0"/>
                            </a:rPr>
                          </m:ctrlPr>
                        </m:funcPr>
                        <m:fName>
                          <m:limLow>
                            <m:limLowPr>
                              <m:ctrlPr>
                                <a:rPr kumimoji="1" lang="en-US" altLang="ja-JP" i="1" smtClean="0">
                                  <a:latin typeface="Cambria Math" panose="02040503050406030204" pitchFamily="18" charset="0"/>
                                </a:rPr>
                              </m:ctrlPr>
                            </m:limLowPr>
                            <m:e>
                              <m:r>
                                <m:rPr>
                                  <m:sty m:val="p"/>
                                </m:rPr>
                                <a:rPr kumimoji="1" lang="en-US" altLang="ja-JP" i="0" smtClean="0">
                                  <a:latin typeface="Cambria Math" panose="02040503050406030204" pitchFamily="18" charset="0"/>
                                </a:rPr>
                                <m:t>min</m:t>
                              </m:r>
                            </m:e>
                            <m:lim/>
                          </m:limLow>
                        </m:fName>
                        <m:e>
                          <m:sSub>
                            <m:sSubPr>
                              <m:ctrlPr>
                                <a:rPr kumimoji="1" lang="en-US" altLang="ja-JP" i="1" smtClean="0">
                                  <a:latin typeface="Cambria Math" panose="02040503050406030204" pitchFamily="18" charset="0"/>
                                </a:rPr>
                              </m:ctrlPr>
                            </m:sSubPr>
                            <m:e>
                              <m:r>
                                <a:rPr kumimoji="1" lang="en-US" altLang="ja-JP" b="0" i="1" smtClean="0">
                                  <a:latin typeface="Cambria Math" panose="02040503050406030204" pitchFamily="18" charset="0"/>
                                </a:rPr>
                                <m:t>𝐸</m:t>
                              </m:r>
                            </m:e>
                            <m:sub>
                              <m:r>
                                <a:rPr kumimoji="1" lang="en-US" altLang="ja-JP" b="0" i="1" smtClean="0">
                                  <a:latin typeface="Cambria Math" panose="02040503050406030204" pitchFamily="18" charset="0"/>
                                </a:rPr>
                                <m:t>𝑞</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𝑥</m:t>
                              </m:r>
                              <m:r>
                                <a:rPr kumimoji="1" lang="en-US" altLang="ja-JP" b="0" i="1" smtClean="0">
                                  <a:latin typeface="Cambria Math" panose="02040503050406030204" pitchFamily="18" charset="0"/>
                                </a:rPr>
                                <m:t>)</m:t>
                              </m:r>
                            </m:sub>
                          </m:sSub>
                          <m:d>
                            <m:dPr>
                              <m:begChr m:val="["/>
                              <m:endChr m:val="]"/>
                              <m:ctrlPr>
                                <a:rPr kumimoji="1" lang="en-US" altLang="ja-JP" i="1" smtClean="0">
                                  <a:latin typeface="Cambria Math" panose="02040503050406030204" pitchFamily="18" charset="0"/>
                                </a:rPr>
                              </m:ctrlPr>
                            </m:dPr>
                            <m:e>
                              <m:r>
                                <a:rPr kumimoji="1" lang="en-US" altLang="ja-JP" b="0" i="1" smtClean="0">
                                  <a:latin typeface="Cambria Math" panose="02040503050406030204" pitchFamily="18" charset="0"/>
                                </a:rPr>
                                <m:t>𝐶</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𝑥</m:t>
                              </m:r>
                              <m:r>
                                <a:rPr kumimoji="1" lang="en-US" altLang="ja-JP" b="0" i="1" smtClean="0">
                                  <a:latin typeface="Cambria Math" panose="02040503050406030204" pitchFamily="18" charset="0"/>
                                </a:rPr>
                                <m:t>,</m:t>
                              </m:r>
                              <m:acc>
                                <m:accPr>
                                  <m:chr m:val="̂"/>
                                  <m:ctrlPr>
                                    <a:rPr kumimoji="1" lang="en-US" altLang="ja-JP" b="0" i="1" smtClean="0">
                                      <a:latin typeface="Cambria Math" panose="02040503050406030204" pitchFamily="18" charset="0"/>
                                    </a:rPr>
                                  </m:ctrlPr>
                                </m:accPr>
                                <m:e>
                                  <m:r>
                                    <a:rPr kumimoji="1" lang="en-US" altLang="ja-JP" b="0" i="1" smtClean="0">
                                      <a:latin typeface="Cambria Math" panose="02040503050406030204" pitchFamily="18" charset="0"/>
                                    </a:rPr>
                                    <m:t>𝑥</m:t>
                                  </m:r>
                                </m:e>
                              </m:acc>
                              <m:r>
                                <a:rPr kumimoji="1" lang="en-US" altLang="ja-JP" b="0" i="1" smtClean="0">
                                  <a:latin typeface="Cambria Math" panose="02040503050406030204" pitchFamily="18" charset="0"/>
                                </a:rPr>
                                <m:t>)</m:t>
                              </m:r>
                            </m:e>
                          </m:d>
                        </m:e>
                      </m:func>
                      <m:r>
                        <a:rPr kumimoji="1" lang="en-US" altLang="ja-JP" b="0" i="1" smtClean="0">
                          <a:latin typeface="Cambria Math" panose="02040503050406030204" pitchFamily="18" charset="0"/>
                        </a:rPr>
                        <m:t>=</m:t>
                      </m:r>
                      <m:func>
                        <m:funcPr>
                          <m:ctrlPr>
                            <a:rPr lang="en-US" altLang="ja-JP" i="1">
                              <a:latin typeface="Cambria Math" panose="02040503050406030204" pitchFamily="18" charset="0"/>
                            </a:rPr>
                          </m:ctrlPr>
                        </m:funcPr>
                        <m:fName>
                          <m:limLow>
                            <m:limLowPr>
                              <m:ctrlPr>
                                <a:rPr lang="en-US" altLang="ja-JP" i="1">
                                  <a:latin typeface="Cambria Math" panose="02040503050406030204" pitchFamily="18" charset="0"/>
                                </a:rPr>
                              </m:ctrlPr>
                            </m:limLowPr>
                            <m:e>
                              <m:r>
                                <m:rPr>
                                  <m:sty m:val="p"/>
                                </m:rPr>
                                <a:rPr lang="en-US" altLang="ja-JP">
                                  <a:latin typeface="Cambria Math" panose="02040503050406030204" pitchFamily="18" charset="0"/>
                                </a:rPr>
                                <m:t>min</m:t>
                              </m:r>
                            </m:e>
                            <m:lim/>
                          </m:limLow>
                        </m:fName>
                        <m:e>
                          <m:sSub>
                            <m:sSubPr>
                              <m:ctrlPr>
                                <a:rPr lang="en-US" altLang="ja-JP" i="1">
                                  <a:latin typeface="Cambria Math" panose="02040503050406030204" pitchFamily="18" charset="0"/>
                                </a:rPr>
                              </m:ctrlPr>
                            </m:sSubPr>
                            <m:e>
                              <m:r>
                                <a:rPr lang="en-US" altLang="ja-JP" i="1">
                                  <a:latin typeface="Cambria Math" panose="02040503050406030204" pitchFamily="18" charset="0"/>
                                </a:rPr>
                                <m:t>𝐸</m:t>
                              </m:r>
                            </m:e>
                            <m:sub>
                              <m:r>
                                <a:rPr lang="en-US" altLang="ja-JP" i="1">
                                  <a:latin typeface="Cambria Math" panose="02040503050406030204" pitchFamily="18" charset="0"/>
                                </a:rPr>
                                <m:t>𝑞</m:t>
                              </m:r>
                              <m:r>
                                <a:rPr lang="en-US" altLang="ja-JP" i="1">
                                  <a:latin typeface="Cambria Math" panose="02040503050406030204" pitchFamily="18" charset="0"/>
                                </a:rPr>
                                <m:t>(</m:t>
                              </m:r>
                              <m:r>
                                <a:rPr lang="en-US" altLang="ja-JP" i="1">
                                  <a:latin typeface="Cambria Math" panose="02040503050406030204" pitchFamily="18" charset="0"/>
                                </a:rPr>
                                <m:t>𝑥</m:t>
                              </m:r>
                              <m:r>
                                <a:rPr lang="en-US" altLang="ja-JP" i="1">
                                  <a:latin typeface="Cambria Math" panose="02040503050406030204" pitchFamily="18" charset="0"/>
                                </a:rPr>
                                <m:t>)</m:t>
                              </m:r>
                            </m:sub>
                          </m:sSub>
                          <m:d>
                            <m:dPr>
                              <m:begChr m:val="["/>
                              <m:endChr m:val="]"/>
                              <m:ctrlPr>
                                <a:rPr lang="en-US" altLang="ja-JP" i="1">
                                  <a:latin typeface="Cambria Math" panose="02040503050406030204" pitchFamily="18" charset="0"/>
                                </a:rPr>
                              </m:ctrlPr>
                            </m:dPr>
                            <m:e>
                              <m:r>
                                <a:rPr lang="en-US" altLang="ja-JP" i="1">
                                  <a:latin typeface="Cambria Math" panose="02040503050406030204" pitchFamily="18" charset="0"/>
                                </a:rPr>
                                <m:t>𝐶</m:t>
                              </m:r>
                              <m:r>
                                <a:rPr lang="en-US" altLang="ja-JP" i="1">
                                  <a:latin typeface="Cambria Math" panose="02040503050406030204" pitchFamily="18" charset="0"/>
                                </a:rPr>
                                <m:t>(</m:t>
                              </m:r>
                              <m:r>
                                <a:rPr lang="en-US" altLang="ja-JP" i="1">
                                  <a:latin typeface="Cambria Math" panose="02040503050406030204" pitchFamily="18" charset="0"/>
                                </a:rPr>
                                <m:t>𝑥</m:t>
                              </m:r>
                              <m:r>
                                <a:rPr lang="en-US" altLang="ja-JP" i="1">
                                  <a:latin typeface="Cambria Math" panose="02040503050406030204" pitchFamily="18" charset="0"/>
                                </a:rPr>
                                <m:t>,</m:t>
                              </m:r>
                              <m:r>
                                <a:rPr lang="en-US" altLang="ja-JP" b="0" i="1" smtClean="0">
                                  <a:latin typeface="Cambria Math" panose="02040503050406030204" pitchFamily="18" charset="0"/>
                                </a:rPr>
                                <m:t>𝑔</m:t>
                              </m:r>
                              <m:r>
                                <a:rPr lang="en-US" altLang="ja-JP" b="0" i="1" smtClean="0">
                                  <a:latin typeface="Cambria Math" panose="02040503050406030204" pitchFamily="18" charset="0"/>
                                </a:rPr>
                                <m:t>(</m:t>
                              </m:r>
                              <m:r>
                                <a:rPr lang="en-US" altLang="ja-JP" b="0" i="1" smtClean="0">
                                  <a:latin typeface="Cambria Math" panose="02040503050406030204" pitchFamily="18" charset="0"/>
                                </a:rPr>
                                <m:t>𝑓</m:t>
                              </m:r>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𝑥</m:t>
                                  </m:r>
                                </m:e>
                              </m:d>
                              <m:r>
                                <a:rPr lang="en-US" altLang="ja-JP" b="0" i="1" smtClean="0">
                                  <a:latin typeface="Cambria Math" panose="02040503050406030204" pitchFamily="18" charset="0"/>
                                </a:rPr>
                                <m:t>)</m:t>
                              </m:r>
                              <m:r>
                                <a:rPr lang="en-US" altLang="ja-JP" i="1">
                                  <a:latin typeface="Cambria Math" panose="02040503050406030204" pitchFamily="18" charset="0"/>
                                </a:rPr>
                                <m:t>)</m:t>
                              </m:r>
                            </m:e>
                          </m:d>
                        </m:e>
                      </m:func>
                    </m:oMath>
                  </m:oMathPara>
                </a14:m>
                <a:endParaRPr kumimoji="1" lang="en-US" altLang="ja-JP" dirty="0"/>
              </a:p>
              <a:p>
                <a:pPr lvl="1"/>
                <a14:m>
                  <m:oMath xmlns:m="http://schemas.openxmlformats.org/officeDocument/2006/math">
                    <m:r>
                      <a:rPr kumimoji="1" lang="en-US" altLang="ja-JP" b="0" i="1" smtClean="0">
                        <a:latin typeface="Cambria Math" panose="02040503050406030204" pitchFamily="18" charset="0"/>
                      </a:rPr>
                      <m:t>𝑞</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𝑥</m:t>
                    </m:r>
                    <m:r>
                      <a:rPr kumimoji="1" lang="en-US" altLang="ja-JP" b="0" i="1" smtClean="0">
                        <a:latin typeface="Cambria Math" panose="02040503050406030204" pitchFamily="18" charset="0"/>
                      </a:rPr>
                      <m:t>)</m:t>
                    </m:r>
                    <m:r>
                      <a:rPr lang="ja-JP" altLang="en-US" i="1">
                        <a:latin typeface="Cambria Math" panose="02040503050406030204" pitchFamily="18" charset="0"/>
                      </a:rPr>
                      <m:t>：</m:t>
                    </m:r>
                  </m:oMath>
                </a14:m>
                <a:r>
                  <a:rPr kumimoji="1" lang="ja-JP" altLang="en-US" dirty="0"/>
                  <a:t>観測データを生成する真の分布</a:t>
                </a:r>
                <a:endParaRPr kumimoji="1" lang="en-US" altLang="ja-JP" dirty="0"/>
              </a:p>
              <a:p>
                <a:pPr lvl="1"/>
                <a14:m>
                  <m:oMath xmlns:m="http://schemas.openxmlformats.org/officeDocument/2006/math">
                    <m:r>
                      <a:rPr kumimoji="1" lang="en-US" altLang="ja-JP" b="0" i="1" smtClean="0">
                        <a:latin typeface="Cambria Math" panose="02040503050406030204" pitchFamily="18" charset="0"/>
                      </a:rPr>
                      <m:t>𝐶</m:t>
                    </m:r>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𝑥</m:t>
                    </m:r>
                    <m:r>
                      <a:rPr kumimoji="1" lang="en-US" altLang="ja-JP" b="0" i="1" smtClean="0">
                        <a:latin typeface="Cambria Math" panose="02040503050406030204" pitchFamily="18" charset="0"/>
                      </a:rPr>
                      <m:t>,</m:t>
                    </m:r>
                    <m:acc>
                      <m:accPr>
                        <m:chr m:val="̂"/>
                        <m:ctrlPr>
                          <a:rPr kumimoji="1" lang="en-US" altLang="ja-JP" b="0" i="1" smtClean="0">
                            <a:latin typeface="Cambria Math" panose="02040503050406030204" pitchFamily="18" charset="0"/>
                          </a:rPr>
                        </m:ctrlPr>
                      </m:accPr>
                      <m:e>
                        <m:r>
                          <a:rPr kumimoji="1" lang="en-US" altLang="ja-JP" b="0" i="1" smtClean="0">
                            <a:latin typeface="Cambria Math" panose="02040503050406030204" pitchFamily="18" charset="0"/>
                          </a:rPr>
                          <m:t>𝑥</m:t>
                        </m:r>
                      </m:e>
                    </m:acc>
                    <m:r>
                      <a:rPr kumimoji="1" lang="en-US" altLang="ja-JP" b="0" i="1" smtClean="0">
                        <a:latin typeface="Cambria Math" panose="02040503050406030204" pitchFamily="18" charset="0"/>
                      </a:rPr>
                      <m:t>)</m:t>
                    </m:r>
                  </m:oMath>
                </a14:m>
                <a:r>
                  <a:rPr kumimoji="1" lang="ja-JP" altLang="en-US" dirty="0"/>
                  <a:t>：損失関数（二乗誤差</a:t>
                </a:r>
                <a:r>
                  <a:rPr kumimoji="1" lang="en-US" altLang="ja-JP" dirty="0"/>
                  <a:t>(</a:t>
                </a:r>
                <a:r>
                  <a:rPr kumimoji="1" lang="ja-JP" altLang="en-US" dirty="0"/>
                  <a:t>連続値</a:t>
                </a:r>
                <a:r>
                  <a:rPr kumimoji="1" lang="en-US" altLang="ja-JP" dirty="0"/>
                  <a:t>)</a:t>
                </a:r>
                <a:r>
                  <a:rPr kumimoji="1" lang="ja-JP" altLang="en-US" dirty="0"/>
                  <a:t>やクロスエントロピー</a:t>
                </a:r>
                <a:r>
                  <a:rPr lang="en-US" altLang="ja-JP" dirty="0"/>
                  <a:t>(</a:t>
                </a:r>
                <a:r>
                  <a:rPr lang="ja-JP" altLang="en-US" dirty="0"/>
                  <a:t>離散値</a:t>
                </a:r>
                <a:r>
                  <a:rPr lang="en-US" altLang="ja-JP" dirty="0"/>
                  <a:t>)</a:t>
                </a:r>
                <a:r>
                  <a:rPr kumimoji="1" lang="ja-JP" altLang="en-US" dirty="0"/>
                  <a:t>）</a:t>
                </a:r>
                <a:endParaRPr kumimoji="1" lang="en-US" altLang="ja-JP" dirty="0"/>
              </a:p>
              <a:p>
                <a:endParaRPr kumimoji="1" lang="en-US" altLang="ja-JP" dirty="0"/>
              </a:p>
              <a:p>
                <a14:m>
                  <m:oMath xmlns:m="http://schemas.openxmlformats.org/officeDocument/2006/math">
                    <m:sSup>
                      <m:sSupPr>
                        <m:ctrlPr>
                          <a:rPr kumimoji="1" lang="en-US" altLang="ja-JP" i="1" smtClean="0">
                            <a:latin typeface="Cambria Math" panose="02040503050406030204" pitchFamily="18" charset="0"/>
                          </a:rPr>
                        </m:ctrlPr>
                      </m:sSupPr>
                      <m:e>
                        <m:r>
                          <a:rPr kumimoji="1" lang="en-US" altLang="ja-JP" b="0" i="1" smtClean="0">
                            <a:latin typeface="Cambria Math" panose="02040503050406030204" pitchFamily="18" charset="0"/>
                          </a:rPr>
                          <m:t>h</m:t>
                        </m:r>
                      </m:e>
                      <m:sup>
                        <m:r>
                          <a:rPr kumimoji="1" lang="en-US" altLang="ja-JP" b="0" i="1" smtClean="0">
                            <a:latin typeface="Cambria Math" panose="02040503050406030204" pitchFamily="18" charset="0"/>
                          </a:rPr>
                          <m:t>(</m:t>
                        </m:r>
                        <m:r>
                          <a:rPr kumimoji="1" lang="en-US" altLang="ja-JP" b="0" i="1" smtClean="0">
                            <a:latin typeface="Cambria Math" panose="02040503050406030204" pitchFamily="18" charset="0"/>
                          </a:rPr>
                          <m:t>𝐿</m:t>
                        </m:r>
                        <m:r>
                          <a:rPr kumimoji="1" lang="en-US" altLang="ja-JP" b="0" i="1" smtClean="0">
                            <a:latin typeface="Cambria Math" panose="02040503050406030204" pitchFamily="18" charset="0"/>
                          </a:rPr>
                          <m:t>)</m:t>
                        </m:r>
                      </m:sup>
                    </m:sSup>
                  </m:oMath>
                </a14:m>
                <a:r>
                  <a:rPr kumimoji="1" lang="ja-JP" altLang="en-US" dirty="0"/>
                  <a:t>からの再構成ベクトル</a:t>
                </a:r>
                <a14:m>
                  <m:oMath xmlns:m="http://schemas.openxmlformats.org/officeDocument/2006/math">
                    <m:acc>
                      <m:accPr>
                        <m:chr m:val="̂"/>
                        <m:ctrlPr>
                          <a:rPr lang="en-US" altLang="ja-JP" i="1" smtClean="0">
                            <a:latin typeface="Cambria Math" panose="02040503050406030204" pitchFamily="18" charset="0"/>
                          </a:rPr>
                        </m:ctrlPr>
                      </m:accPr>
                      <m:e>
                        <m:r>
                          <a:rPr lang="en-US" altLang="ja-JP" i="1">
                            <a:latin typeface="Cambria Math" panose="02040503050406030204" pitchFamily="18" charset="0"/>
                          </a:rPr>
                          <m:t>𝑥</m:t>
                        </m:r>
                      </m:e>
                    </m:acc>
                  </m:oMath>
                </a14:m>
                <a:r>
                  <a:rPr kumimoji="1" lang="ja-JP" altLang="en-US" dirty="0"/>
                  <a:t>が</a:t>
                </a:r>
                <a14:m>
                  <m:oMath xmlns:m="http://schemas.openxmlformats.org/officeDocument/2006/math">
                    <m:acc>
                      <m:accPr>
                        <m:chr m:val="̂"/>
                        <m:ctrlPr>
                          <a:rPr lang="en-US" altLang="ja-JP" i="1">
                            <a:latin typeface="Cambria Math" panose="02040503050406030204" pitchFamily="18" charset="0"/>
                          </a:rPr>
                        </m:ctrlPr>
                      </m:accPr>
                      <m:e>
                        <m:r>
                          <a:rPr lang="en-US" altLang="ja-JP" i="1">
                            <a:latin typeface="Cambria Math" panose="02040503050406030204" pitchFamily="18" charset="0"/>
                          </a:rPr>
                          <m:t>𝑥</m:t>
                        </m:r>
                      </m:e>
                    </m:acc>
                    <m:r>
                      <a:rPr lang="en-US" altLang="ja-JP" b="0" i="1" smtClean="0">
                        <a:latin typeface="Cambria Math" panose="02040503050406030204" pitchFamily="18" charset="0"/>
                      </a:rPr>
                      <m:t>=</m:t>
                    </m:r>
                    <m:r>
                      <a:rPr lang="en-US" altLang="ja-JP" b="0" i="1" smtClean="0">
                        <a:latin typeface="Cambria Math" panose="02040503050406030204" pitchFamily="18" charset="0"/>
                      </a:rPr>
                      <m:t>𝑔</m:t>
                    </m:r>
                    <m:r>
                      <a:rPr lang="en-US" altLang="ja-JP" b="0" i="1" smtClean="0">
                        <a:latin typeface="Cambria Math" panose="02040503050406030204" pitchFamily="18" charset="0"/>
                      </a:rPr>
                      <m:t>(</m:t>
                    </m:r>
                    <m:r>
                      <a:rPr lang="en-US" altLang="ja-JP" b="0" i="1" smtClean="0">
                        <a:latin typeface="Cambria Math" panose="02040503050406030204" pitchFamily="18" charset="0"/>
                      </a:rPr>
                      <m:t>𝑓</m:t>
                    </m:r>
                    <m:d>
                      <m:dPr>
                        <m:ctrlPr>
                          <a:rPr lang="en-US" altLang="ja-JP" b="0" i="1" smtClean="0">
                            <a:latin typeface="Cambria Math" panose="02040503050406030204" pitchFamily="18" charset="0"/>
                          </a:rPr>
                        </m:ctrlPr>
                      </m:dPr>
                      <m:e>
                        <m:r>
                          <a:rPr lang="en-US" altLang="ja-JP" b="0" i="1" smtClean="0">
                            <a:latin typeface="Cambria Math" panose="02040503050406030204" pitchFamily="18" charset="0"/>
                          </a:rPr>
                          <m:t>𝑥</m:t>
                        </m:r>
                      </m:e>
                    </m:d>
                    <m:r>
                      <a:rPr lang="en-US" altLang="ja-JP" b="0" i="1" smtClean="0">
                        <a:latin typeface="Cambria Math" panose="02040503050406030204" pitchFamily="18" charset="0"/>
                      </a:rPr>
                      <m:t>)</m:t>
                    </m:r>
                  </m:oMath>
                </a14:m>
                <a:r>
                  <a:rPr kumimoji="1" lang="ja-JP" altLang="en-US" dirty="0"/>
                  <a:t>のような決定論的関係を持つとき、相互情報量は</a:t>
                </a:r>
                <a14:m>
                  <m:oMath xmlns:m="http://schemas.openxmlformats.org/officeDocument/2006/math">
                    <m:r>
                      <m:rPr>
                        <m:sty m:val="p"/>
                      </m:rPr>
                      <a:rPr lang="en-US" altLang="ja-JP" b="0" i="0" smtClean="0">
                        <a:latin typeface="Cambria Math" panose="02040503050406030204" pitchFamily="18" charset="0"/>
                      </a:rPr>
                      <m:t>I</m:t>
                    </m:r>
                    <m:d>
                      <m:dPr>
                        <m:ctrlPr>
                          <a:rPr lang="en-US" altLang="ja-JP" b="0" i="1" smtClean="0">
                            <a:latin typeface="Cambria Math" panose="02040503050406030204" pitchFamily="18" charset="0"/>
                          </a:rPr>
                        </m:ctrlPr>
                      </m:dPr>
                      <m:e>
                        <m:r>
                          <a:rPr lang="en-US" altLang="ja-JP" i="1">
                            <a:latin typeface="Cambria Math" panose="02040503050406030204" pitchFamily="18" charset="0"/>
                          </a:rPr>
                          <m:t>𝑥</m:t>
                        </m:r>
                        <m:r>
                          <a:rPr lang="en-US" altLang="ja-JP" b="0" i="1" smtClean="0">
                            <a:latin typeface="Cambria Math" panose="02040503050406030204" pitchFamily="18" charset="0"/>
                          </a:rPr>
                          <m:t>;</m:t>
                        </m:r>
                        <m:acc>
                          <m:accPr>
                            <m:chr m:val="̂"/>
                            <m:ctrlPr>
                              <a:rPr lang="en-US" altLang="ja-JP" i="1">
                                <a:latin typeface="Cambria Math" panose="02040503050406030204" pitchFamily="18" charset="0"/>
                              </a:rPr>
                            </m:ctrlPr>
                          </m:accPr>
                          <m:e>
                            <m:r>
                              <a:rPr lang="en-US" altLang="ja-JP" i="1">
                                <a:latin typeface="Cambria Math" panose="02040503050406030204" pitchFamily="18" charset="0"/>
                              </a:rPr>
                              <m:t>𝑥</m:t>
                            </m:r>
                          </m:e>
                        </m:acc>
                      </m:e>
                    </m:d>
                    <m:r>
                      <a:rPr lang="en-US" altLang="ja-JP" b="0" i="1" smtClean="0">
                        <a:latin typeface="Cambria Math" panose="02040503050406030204" pitchFamily="18" charset="0"/>
                      </a:rPr>
                      <m:t>=</m:t>
                    </m:r>
                    <m:sSub>
                      <m:sSubPr>
                        <m:ctrlPr>
                          <a:rPr lang="en-US" altLang="ja-JP" b="0" i="1" smtClean="0">
                            <a:latin typeface="Cambria Math" panose="02040503050406030204" pitchFamily="18" charset="0"/>
                          </a:rPr>
                        </m:ctrlPr>
                      </m:sSubPr>
                      <m:e>
                        <m:r>
                          <a:rPr lang="en-US" altLang="ja-JP" b="0" i="1" smtClean="0">
                            <a:latin typeface="Cambria Math" panose="02040503050406030204" pitchFamily="18" charset="0"/>
                          </a:rPr>
                          <m:t>𝐸</m:t>
                        </m:r>
                      </m:e>
                      <m:sub>
                        <m:r>
                          <a:rPr lang="en-US" altLang="ja-JP" b="0" i="1" smtClean="0">
                            <a:latin typeface="Cambria Math" panose="02040503050406030204" pitchFamily="18" charset="0"/>
                          </a:rPr>
                          <m:t>𝑞</m:t>
                        </m:r>
                        <m:r>
                          <a:rPr lang="en-US" altLang="ja-JP" b="0" i="1" smtClean="0">
                            <a:latin typeface="Cambria Math" panose="02040503050406030204" pitchFamily="18" charset="0"/>
                          </a:rPr>
                          <m:t>(</m:t>
                        </m:r>
                        <m:r>
                          <a:rPr lang="en-US" altLang="ja-JP" b="0" i="1" smtClean="0">
                            <a:latin typeface="Cambria Math" panose="02040503050406030204" pitchFamily="18" charset="0"/>
                          </a:rPr>
                          <m:t>𝑥</m:t>
                        </m:r>
                        <m:r>
                          <a:rPr lang="en-US" altLang="ja-JP" b="0" i="1" smtClean="0">
                            <a:latin typeface="Cambria Math" panose="02040503050406030204" pitchFamily="18" charset="0"/>
                          </a:rPr>
                          <m:t>)</m:t>
                        </m:r>
                      </m:sub>
                    </m:sSub>
                    <m:d>
                      <m:dPr>
                        <m:begChr m:val="["/>
                        <m:endChr m:val="]"/>
                        <m:ctrlPr>
                          <a:rPr lang="en-US" altLang="ja-JP" b="0" i="1" smtClean="0">
                            <a:latin typeface="Cambria Math" panose="02040503050406030204" pitchFamily="18" charset="0"/>
                          </a:rPr>
                        </m:ctrlPr>
                      </m:dPr>
                      <m:e>
                        <m:func>
                          <m:funcPr>
                            <m:ctrlPr>
                              <a:rPr lang="en-US" altLang="ja-JP" b="0" i="1" smtClean="0">
                                <a:latin typeface="Cambria Math" panose="02040503050406030204" pitchFamily="18" charset="0"/>
                              </a:rPr>
                            </m:ctrlPr>
                          </m:funcPr>
                          <m:fName>
                            <m:r>
                              <m:rPr>
                                <m:sty m:val="p"/>
                              </m:rPr>
                              <a:rPr lang="en-US" altLang="ja-JP" b="0" i="0" smtClean="0">
                                <a:latin typeface="Cambria Math" panose="02040503050406030204" pitchFamily="18" charset="0"/>
                              </a:rPr>
                              <m:t>log</m:t>
                            </m:r>
                          </m:fName>
                          <m:e>
                            <m:r>
                              <a:rPr lang="en-US" altLang="ja-JP" b="0" i="1" smtClean="0">
                                <a:latin typeface="Cambria Math" panose="02040503050406030204" pitchFamily="18" charset="0"/>
                              </a:rPr>
                              <m:t>𝑝</m:t>
                            </m:r>
                            <m:r>
                              <a:rPr lang="en-US" altLang="ja-JP" b="0" i="1" smtClean="0">
                                <a:latin typeface="Cambria Math" panose="02040503050406030204" pitchFamily="18" charset="0"/>
                              </a:rPr>
                              <m:t>(</m:t>
                            </m:r>
                            <m:r>
                              <a:rPr lang="en-US" altLang="ja-JP" b="0" i="1" smtClean="0">
                                <a:latin typeface="Cambria Math" panose="02040503050406030204" pitchFamily="18" charset="0"/>
                              </a:rPr>
                              <m:t>𝑥</m:t>
                            </m:r>
                            <m:r>
                              <a:rPr lang="en-US" altLang="ja-JP" b="0" i="1" smtClean="0">
                                <a:latin typeface="Cambria Math" panose="02040503050406030204" pitchFamily="18" charset="0"/>
                              </a:rPr>
                              <m:t>|</m:t>
                            </m:r>
                            <m:acc>
                              <m:accPr>
                                <m:chr m:val="̂"/>
                                <m:ctrlPr>
                                  <a:rPr lang="en-US" altLang="ja-JP" i="1">
                                    <a:latin typeface="Cambria Math" panose="02040503050406030204" pitchFamily="18" charset="0"/>
                                  </a:rPr>
                                </m:ctrlPr>
                              </m:accPr>
                              <m:e>
                                <m:r>
                                  <a:rPr lang="en-US" altLang="ja-JP" i="1">
                                    <a:latin typeface="Cambria Math" panose="02040503050406030204" pitchFamily="18" charset="0"/>
                                  </a:rPr>
                                  <m:t>𝑥</m:t>
                                </m:r>
                              </m:e>
                            </m:acc>
                            <m:r>
                              <a:rPr lang="en-US" altLang="ja-JP" b="0" i="1" smtClean="0">
                                <a:latin typeface="Cambria Math" panose="02040503050406030204" pitchFamily="18" charset="0"/>
                              </a:rPr>
                              <m:t>)</m:t>
                            </m:r>
                          </m:e>
                        </m:func>
                      </m:e>
                    </m:d>
                    <m:r>
                      <a:rPr lang="en-US" altLang="ja-JP" b="0" i="1" smtClean="0">
                        <a:latin typeface="Cambria Math" panose="02040503050406030204" pitchFamily="18" charset="0"/>
                      </a:rPr>
                      <m:t>+</m:t>
                    </m:r>
                    <m:r>
                      <a:rPr lang="en-US" altLang="ja-JP" b="0" i="1" smtClean="0">
                        <a:latin typeface="Cambria Math" panose="02040503050406030204" pitchFamily="18" charset="0"/>
                      </a:rPr>
                      <m:t>𝑐𝑜𝑛𝑠𝑡</m:t>
                    </m:r>
                  </m:oMath>
                </a14:m>
                <a:r>
                  <a:rPr kumimoji="1" lang="ja-JP" altLang="en-US" dirty="0"/>
                  <a:t>と書ける</a:t>
                </a:r>
                <a:endParaRPr kumimoji="1" lang="en-US" altLang="ja-JP" dirty="0"/>
              </a:p>
              <a:p>
                <a:pPr marL="0" indent="0">
                  <a:buNone/>
                </a:pPr>
                <a:r>
                  <a:rPr lang="ja-JP" altLang="en-US" dirty="0"/>
                  <a:t>　→損失関数</a:t>
                </a:r>
                <a14:m>
                  <m:oMath xmlns:m="http://schemas.openxmlformats.org/officeDocument/2006/math">
                    <m:r>
                      <a:rPr lang="en-US" altLang="ja-JP" b="0" i="1" smtClean="0">
                        <a:latin typeface="Cambria Math" panose="02040503050406030204" pitchFamily="18" charset="0"/>
                      </a:rPr>
                      <m:t>𝐶</m:t>
                    </m:r>
                  </m:oMath>
                </a14:m>
                <a:r>
                  <a:rPr kumimoji="1" lang="ja-JP" altLang="en-US" dirty="0"/>
                  <a:t>の選択 </a:t>
                </a:r>
                <a:r>
                  <a:rPr kumimoji="1" lang="en-US" altLang="ja-JP" dirty="0"/>
                  <a:t>= </a:t>
                </a:r>
                <a:r>
                  <a:rPr kumimoji="1" lang="ja-JP" altLang="en-US" dirty="0"/>
                  <a:t>分布</a:t>
                </a:r>
                <a14:m>
                  <m:oMath xmlns:m="http://schemas.openxmlformats.org/officeDocument/2006/math">
                    <m:r>
                      <a:rPr lang="en-US" altLang="ja-JP" b="0" i="1" smtClean="0">
                        <a:latin typeface="Cambria Math" panose="02040503050406030204" pitchFamily="18" charset="0"/>
                      </a:rPr>
                      <m:t>𝑝</m:t>
                    </m:r>
                    <m:r>
                      <a:rPr lang="en-US" altLang="ja-JP" b="0" i="1" smtClean="0">
                        <a:latin typeface="Cambria Math" panose="02040503050406030204" pitchFamily="18" charset="0"/>
                      </a:rPr>
                      <m:t>(</m:t>
                    </m:r>
                    <m:r>
                      <a:rPr lang="en-US" altLang="ja-JP" b="0" i="1" smtClean="0">
                        <a:latin typeface="Cambria Math" panose="02040503050406030204" pitchFamily="18" charset="0"/>
                      </a:rPr>
                      <m:t>𝑥</m:t>
                    </m:r>
                    <m:r>
                      <a:rPr lang="en-US" altLang="ja-JP" b="0" i="1" smtClean="0">
                        <a:latin typeface="Cambria Math" panose="02040503050406030204" pitchFamily="18" charset="0"/>
                      </a:rPr>
                      <m:t>|</m:t>
                    </m:r>
                    <m:acc>
                      <m:accPr>
                        <m:chr m:val="̂"/>
                        <m:ctrlPr>
                          <a:rPr lang="en-US" altLang="ja-JP" i="1">
                            <a:latin typeface="Cambria Math" panose="02040503050406030204" pitchFamily="18" charset="0"/>
                          </a:rPr>
                        </m:ctrlPr>
                      </m:accPr>
                      <m:e>
                        <m:r>
                          <a:rPr lang="en-US" altLang="ja-JP" b="0" i="1">
                            <a:latin typeface="Cambria Math" panose="02040503050406030204" pitchFamily="18" charset="0"/>
                          </a:rPr>
                          <m:t>𝑥</m:t>
                        </m:r>
                      </m:e>
                    </m:acc>
                    <m:r>
                      <a:rPr lang="en-US" altLang="ja-JP" b="0" i="1" smtClean="0">
                        <a:latin typeface="Cambria Math" panose="02040503050406030204" pitchFamily="18" charset="0"/>
                      </a:rPr>
                      <m:t>)</m:t>
                    </m:r>
                  </m:oMath>
                </a14:m>
                <a:r>
                  <a:rPr kumimoji="1" lang="ja-JP" altLang="en-US" dirty="0"/>
                  <a:t>の選択</a:t>
                </a:r>
                <a:endParaRPr kumimoji="1" lang="ja-JP" altLang="en-US" i="1" dirty="0"/>
              </a:p>
            </p:txBody>
          </p:sp>
        </mc:Choice>
        <mc:Fallback xmlns="">
          <p:sp>
            <p:nvSpPr>
              <p:cNvPr id="2" name="コンテンツ プレースホルダー 1">
                <a:extLst>
                  <a:ext uri="{FF2B5EF4-FFF2-40B4-BE49-F238E27FC236}">
                    <a16:creationId xmlns:a16="http://schemas.microsoft.com/office/drawing/2014/main" id="{5A2F3D55-5B53-4C57-8924-45208ADBCA42}"/>
                  </a:ext>
                </a:extLst>
              </p:cNvPr>
              <p:cNvSpPr>
                <a:spLocks noGrp="1" noRot="1" noChangeAspect="1" noMove="1" noResize="1" noEditPoints="1" noAdjustHandles="1" noChangeArrowheads="1" noChangeShapeType="1" noTextEdit="1"/>
              </p:cNvSpPr>
              <p:nvPr>
                <p:ph idx="1"/>
              </p:nvPr>
            </p:nvSpPr>
            <p:spPr>
              <a:xfrm>
                <a:off x="405961" y="993994"/>
                <a:ext cx="8557063" cy="5227903"/>
              </a:xfrm>
              <a:blipFill>
                <a:blip r:embed="rId2"/>
                <a:stretch>
                  <a:fillRect l="-784" b="-350"/>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7B12AD3C-691F-4639-A54A-BACB2E8E8746}"/>
              </a:ext>
            </a:extLst>
          </p:cNvPr>
          <p:cNvSpPr>
            <a:spLocks noGrp="1"/>
          </p:cNvSpPr>
          <p:nvPr>
            <p:ph type="dt" sz="half" idx="10"/>
          </p:nvPr>
        </p:nvSpPr>
        <p:spPr/>
        <p:txBody>
          <a:bodyPr/>
          <a:lstStyle/>
          <a:p>
            <a:fld id="{A42CAC2E-F943-4EB0-8309-7CBAD9C42DB3}"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780C454A-1ABD-4163-8CA6-EB0585F13A3C}"/>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F1FA3304-84C0-4D8D-B83A-3BFAD36ED6D2}"/>
              </a:ext>
            </a:extLst>
          </p:cNvPr>
          <p:cNvSpPr>
            <a:spLocks noGrp="1"/>
          </p:cNvSpPr>
          <p:nvPr>
            <p:ph type="sldNum" sz="quarter" idx="12"/>
          </p:nvPr>
        </p:nvSpPr>
        <p:spPr/>
        <p:txBody>
          <a:bodyPr/>
          <a:lstStyle/>
          <a:p>
            <a:fld id="{0A308975-6624-A64B-9276-C536B2E7A4FC}" type="slidenum">
              <a:rPr kumimoji="1" lang="ja-JP" altLang="en-US" smtClean="0"/>
              <a:pPr/>
              <a:t>8</a:t>
            </a:fld>
            <a:endParaRPr kumimoji="1" lang="ja-JP" altLang="en-US"/>
          </a:p>
        </p:txBody>
      </p:sp>
      <p:sp>
        <p:nvSpPr>
          <p:cNvPr id="6" name="タイトル 5">
            <a:extLst>
              <a:ext uri="{FF2B5EF4-FFF2-40B4-BE49-F238E27FC236}">
                <a16:creationId xmlns:a16="http://schemas.microsoft.com/office/drawing/2014/main" id="{84FE4810-4055-4FBC-A9B1-9592707EDD2E}"/>
              </a:ext>
            </a:extLst>
          </p:cNvPr>
          <p:cNvSpPr>
            <a:spLocks noGrp="1"/>
          </p:cNvSpPr>
          <p:nvPr>
            <p:ph type="title"/>
          </p:nvPr>
        </p:nvSpPr>
        <p:spPr/>
        <p:txBody>
          <a:bodyPr/>
          <a:lstStyle/>
          <a:p>
            <a:r>
              <a:rPr kumimoji="1" lang="ja-JP" altLang="en-US" dirty="0"/>
              <a:t>自己符号化器とその損失関数の定義</a:t>
            </a:r>
          </a:p>
        </p:txBody>
      </p:sp>
    </p:spTree>
    <p:extLst>
      <p:ext uri="{BB962C8B-B14F-4D97-AF65-F5344CB8AC3E}">
        <p14:creationId xmlns:p14="http://schemas.microsoft.com/office/powerpoint/2010/main" val="1023209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コンテンツ プレースホルダー 1">
                <a:extLst>
                  <a:ext uri="{FF2B5EF4-FFF2-40B4-BE49-F238E27FC236}">
                    <a16:creationId xmlns:a16="http://schemas.microsoft.com/office/drawing/2014/main" id="{19CD5720-DCE7-4C3D-B80A-33AA264EB860}"/>
                  </a:ext>
                </a:extLst>
              </p:cNvPr>
              <p:cNvSpPr>
                <a:spLocks noGrp="1"/>
              </p:cNvSpPr>
              <p:nvPr>
                <p:ph idx="1"/>
              </p:nvPr>
            </p:nvSpPr>
            <p:spPr/>
            <p:txBody>
              <a:bodyPr>
                <a:noAutofit/>
              </a:bodyPr>
              <a:lstStyle/>
              <a:p>
                <a:r>
                  <a:rPr kumimoji="1" lang="ja-JP" altLang="en-US" dirty="0"/>
                  <a:t>多層</a:t>
                </a:r>
                <a:r>
                  <a:rPr kumimoji="1" lang="en-US" altLang="ja-JP" dirty="0"/>
                  <a:t>NN</a:t>
                </a:r>
                <a:r>
                  <a:rPr kumimoji="1" lang="ja-JP" altLang="en-US" dirty="0"/>
                  <a:t>を用いた自己符号化器は自由度が高い</a:t>
                </a:r>
                <a:endParaRPr kumimoji="1" lang="en-US" altLang="ja-JP" dirty="0"/>
              </a:p>
              <a:p>
                <a:pPr marL="0" indent="0">
                  <a:buNone/>
                </a:pPr>
                <a:r>
                  <a:rPr lang="ja-JP" altLang="en-US" dirty="0"/>
                  <a:t>　→ 過学習や最適化の問題が生じる</a:t>
                </a:r>
                <a:r>
                  <a:rPr lang="en-US" altLang="ja-JP" dirty="0"/>
                  <a:t>(p.4)</a:t>
                </a:r>
              </a:p>
              <a:p>
                <a:pPr marL="0" indent="0">
                  <a:lnSpc>
                    <a:spcPct val="100000"/>
                  </a:lnSpc>
                  <a:buNone/>
                </a:pPr>
                <a:endParaRPr kumimoji="1" lang="en-US" altLang="ja-JP" sz="800" dirty="0"/>
              </a:p>
              <a:p>
                <a:r>
                  <a:rPr kumimoji="1" lang="ja-JP" altLang="en-US" dirty="0">
                    <a:solidFill>
                      <a:srgbClr val="FF0000"/>
                    </a:solidFill>
                  </a:rPr>
                  <a:t>層ごとの貪欲学習</a:t>
                </a:r>
                <a:r>
                  <a:rPr kumimoji="1" lang="en-US" altLang="ja-JP" dirty="0"/>
                  <a:t>(greedy layer-wise training)</a:t>
                </a:r>
                <a:r>
                  <a:rPr kumimoji="1" lang="ja-JP" altLang="en-US" dirty="0"/>
                  <a:t>が有効である</a:t>
                </a:r>
                <a:endParaRPr kumimoji="1" lang="en-US" altLang="ja-JP" dirty="0"/>
              </a:p>
              <a:p>
                <a:pPr lvl="1"/>
                <a:r>
                  <a:rPr lang="ja-JP" altLang="en-US" dirty="0"/>
                  <a:t>符号化</a:t>
                </a:r>
                <a:r>
                  <a:rPr lang="en-US" altLang="ja-JP" dirty="0"/>
                  <a:t>NN</a:t>
                </a:r>
                <a:r>
                  <a:rPr lang="ja-JP" altLang="en-US" dirty="0"/>
                  <a:t>の隣接層間を別の確率モデルである</a:t>
                </a:r>
                <a:r>
                  <a:rPr lang="en-US" altLang="ja-JP" dirty="0"/>
                  <a:t>RBM</a:t>
                </a:r>
                <a:r>
                  <a:rPr lang="ja-JP" altLang="en-US" dirty="0"/>
                  <a:t>とみなす</a:t>
                </a:r>
                <a:endParaRPr lang="en-US" altLang="ja-JP" sz="2000" dirty="0"/>
              </a:p>
              <a:p>
                <a:pPr lvl="1"/>
                <a:r>
                  <a:rPr kumimoji="1" lang="ja-JP" altLang="en-US" dirty="0"/>
                  <a:t>過学習のリスク軽減、最低化の容易化が期待できる</a:t>
                </a:r>
                <a:endParaRPr kumimoji="1" lang="en-US" altLang="ja-JP" dirty="0"/>
              </a:p>
              <a:p>
                <a:pPr marL="0" indent="0">
                  <a:lnSpc>
                    <a:spcPct val="100000"/>
                  </a:lnSpc>
                  <a:buNone/>
                </a:pPr>
                <a:endParaRPr kumimoji="1" lang="en-US" altLang="ja-JP" sz="1600" dirty="0"/>
              </a:p>
              <a:p>
                <a:pPr marL="0" indent="0">
                  <a:lnSpc>
                    <a:spcPct val="100000"/>
                  </a:lnSpc>
                  <a:buNone/>
                </a:pPr>
                <a:r>
                  <a:rPr kumimoji="1" lang="ja-JP" altLang="en-US" sz="1600" dirty="0"/>
                  <a:t>符号化器を構成する隣接層間を</a:t>
                </a:r>
                <a:endParaRPr kumimoji="1" lang="en-US" altLang="ja-JP" sz="1600" dirty="0"/>
              </a:p>
              <a:p>
                <a:pPr marL="0" indent="0">
                  <a:lnSpc>
                    <a:spcPct val="100000"/>
                  </a:lnSpc>
                  <a:buNone/>
                </a:pPr>
                <a:r>
                  <a:rPr kumimoji="1" lang="en-US" altLang="ja-JP" sz="1600" dirty="0"/>
                  <a:t>RBM</a:t>
                </a:r>
                <a:r>
                  <a:rPr kumimoji="1" lang="ja-JP" altLang="en-US" sz="1600" dirty="0"/>
                  <a:t>と見なし、順次学習。</a:t>
                </a:r>
                <a:endParaRPr kumimoji="1" lang="en-US" altLang="ja-JP" sz="1600" dirty="0"/>
              </a:p>
              <a:p>
                <a:pPr marL="0" indent="0">
                  <a:lnSpc>
                    <a:spcPct val="100000"/>
                  </a:lnSpc>
                  <a:buNone/>
                </a:pPr>
                <a:r>
                  <a:rPr lang="ja-JP" altLang="en-US" sz="1600" dirty="0"/>
                  <a:t>この時、復号化器のパラメータは</a:t>
                </a:r>
                <a:endParaRPr lang="en-US" altLang="ja-JP" sz="1600" dirty="0"/>
              </a:p>
              <a:p>
                <a:pPr marL="0" indent="0">
                  <a:lnSpc>
                    <a:spcPct val="100000"/>
                  </a:lnSpc>
                  <a:buNone/>
                </a:pPr>
                <a:r>
                  <a:rPr lang="ja-JP" altLang="en-US" sz="1600" dirty="0"/>
                  <a:t>符号化器と対称な関係を持つ。</a:t>
                </a:r>
                <a:endParaRPr lang="en-US" altLang="ja-JP" sz="1600" dirty="0"/>
              </a:p>
              <a:p>
                <a:pPr marL="0" indent="0">
                  <a:lnSpc>
                    <a:spcPct val="100000"/>
                  </a:lnSpc>
                  <a:buNone/>
                </a:pPr>
                <a:r>
                  <a:rPr kumimoji="1" lang="ja-JP" altLang="en-US" sz="1600" b="0" dirty="0"/>
                  <a:t>　</a:t>
                </a:r>
                <a14:m>
                  <m:oMath xmlns:m="http://schemas.openxmlformats.org/officeDocument/2006/math">
                    <m:r>
                      <a:rPr lang="ja-JP" altLang="en-US" sz="1600" i="1">
                        <a:latin typeface="Cambria Math" panose="02040503050406030204" pitchFamily="18" charset="0"/>
                      </a:rPr>
                      <m:t>　</m:t>
                    </m:r>
                    <m:r>
                      <a:rPr lang="ja-JP" altLang="en-US" sz="1600" i="1" smtClean="0">
                        <a:latin typeface="Cambria Math" panose="02040503050406030204" pitchFamily="18" charset="0"/>
                      </a:rPr>
                      <m:t>　</m:t>
                    </m:r>
                    <m:sSup>
                      <m:sSupPr>
                        <m:ctrlPr>
                          <a:rPr kumimoji="1" lang="en-US" altLang="ja-JP" sz="1600" b="0" i="1" smtClean="0">
                            <a:latin typeface="Cambria Math" panose="02040503050406030204" pitchFamily="18" charset="0"/>
                          </a:rPr>
                        </m:ctrlPr>
                      </m:sSupPr>
                      <m:e>
                        <m:r>
                          <a:rPr kumimoji="1" lang="en-US" altLang="ja-JP" sz="1600" b="0" i="1" smtClean="0">
                            <a:latin typeface="Cambria Math" panose="02040503050406030204" pitchFamily="18" charset="0"/>
                          </a:rPr>
                          <m:t>𝑊</m:t>
                        </m:r>
                      </m:e>
                      <m:sup>
                        <m:sSup>
                          <m:sSupPr>
                            <m:ctrlPr>
                              <a:rPr kumimoji="1" lang="en-US" altLang="ja-JP" sz="1600" b="0" i="1" smtClean="0">
                                <a:latin typeface="Cambria Math" panose="02040503050406030204" pitchFamily="18" charset="0"/>
                              </a:rPr>
                            </m:ctrlPr>
                          </m:sSupPr>
                          <m:e>
                            <m:r>
                              <a:rPr lang="en-US" altLang="ja-JP" sz="1600" i="1">
                                <a:latin typeface="Cambria Math" panose="02040503050406030204" pitchFamily="18" charset="0"/>
                              </a:rPr>
                              <m:t>(</m:t>
                            </m:r>
                            <m:r>
                              <a:rPr lang="en-US" altLang="ja-JP" sz="1600" i="1">
                                <a:latin typeface="Cambria Math" panose="02040503050406030204" pitchFamily="18" charset="0"/>
                              </a:rPr>
                              <m:t>𝐿</m:t>
                            </m:r>
                            <m:r>
                              <a:rPr lang="en-US" altLang="ja-JP" sz="1600" i="1">
                                <a:latin typeface="Cambria Math" panose="02040503050406030204" pitchFamily="18" charset="0"/>
                              </a:rPr>
                              <m:t>+</m:t>
                            </m:r>
                            <m:r>
                              <a:rPr lang="en-US" altLang="ja-JP" sz="1600" i="1">
                                <a:latin typeface="Cambria Math" panose="02040503050406030204" pitchFamily="18" charset="0"/>
                              </a:rPr>
                              <m:t>𝑖</m:t>
                            </m:r>
                            <m:r>
                              <a:rPr lang="en-US" altLang="ja-JP" sz="1600" i="1">
                                <a:latin typeface="Cambria Math" panose="02040503050406030204" pitchFamily="18" charset="0"/>
                              </a:rPr>
                              <m:t>)</m:t>
                            </m:r>
                          </m:e>
                          <m:sup>
                            <m:r>
                              <a:rPr kumimoji="1" lang="en-US" altLang="ja-JP" sz="1600" b="0" i="1" smtClean="0">
                                <a:latin typeface="Cambria Math" panose="02040503050406030204" pitchFamily="18" charset="0"/>
                              </a:rPr>
                              <m:t>𝑇</m:t>
                            </m:r>
                          </m:sup>
                        </m:sSup>
                      </m:sup>
                    </m:sSup>
                    <m:r>
                      <a:rPr kumimoji="1" lang="en-US" altLang="ja-JP" sz="1600" b="0" i="1" smtClean="0">
                        <a:latin typeface="Cambria Math" panose="02040503050406030204" pitchFamily="18" charset="0"/>
                      </a:rPr>
                      <m:t>=</m:t>
                    </m:r>
                    <m:sSup>
                      <m:sSupPr>
                        <m:ctrlPr>
                          <a:rPr kumimoji="1" lang="en-US" altLang="ja-JP" sz="1600" b="0" i="1" smtClean="0">
                            <a:latin typeface="Cambria Math" panose="02040503050406030204" pitchFamily="18" charset="0"/>
                          </a:rPr>
                        </m:ctrlPr>
                      </m:sSupPr>
                      <m:e>
                        <m:r>
                          <a:rPr kumimoji="1" lang="en-US" altLang="ja-JP" sz="1600" b="0" i="1" smtClean="0">
                            <a:latin typeface="Cambria Math" panose="02040503050406030204" pitchFamily="18" charset="0"/>
                          </a:rPr>
                          <m:t>𝑊</m:t>
                        </m:r>
                      </m:e>
                      <m:sup>
                        <m:r>
                          <a:rPr kumimoji="1" lang="en-US" altLang="ja-JP" sz="1600" b="0" i="1" smtClean="0">
                            <a:latin typeface="Cambria Math" panose="02040503050406030204" pitchFamily="18" charset="0"/>
                          </a:rPr>
                          <m:t>(</m:t>
                        </m:r>
                        <m:r>
                          <a:rPr kumimoji="1" lang="en-US" altLang="ja-JP" sz="1600" b="0" i="1" smtClean="0">
                            <a:latin typeface="Cambria Math" panose="02040503050406030204" pitchFamily="18" charset="0"/>
                          </a:rPr>
                          <m:t>𝐿</m:t>
                        </m:r>
                        <m:r>
                          <a:rPr kumimoji="1" lang="en-US" altLang="ja-JP" sz="1600" b="0" i="1" smtClean="0">
                            <a:latin typeface="Cambria Math" panose="02040503050406030204" pitchFamily="18" charset="0"/>
                          </a:rPr>
                          <m:t>−</m:t>
                        </m:r>
                        <m:r>
                          <a:rPr kumimoji="1" lang="en-US" altLang="ja-JP" sz="1600" b="0" i="1" smtClean="0">
                            <a:latin typeface="Cambria Math" panose="02040503050406030204" pitchFamily="18" charset="0"/>
                          </a:rPr>
                          <m:t>𝑖</m:t>
                        </m:r>
                        <m:r>
                          <a:rPr kumimoji="1" lang="en-US" altLang="ja-JP" sz="1600" b="0" i="1" smtClean="0">
                            <a:latin typeface="Cambria Math" panose="02040503050406030204" pitchFamily="18" charset="0"/>
                          </a:rPr>
                          <m:t>+1)</m:t>
                        </m:r>
                      </m:sup>
                    </m:sSup>
                  </m:oMath>
                </a14:m>
                <a:r>
                  <a:rPr kumimoji="1" lang="ja-JP" altLang="en-US" sz="1600" dirty="0"/>
                  <a:t> </a:t>
                </a:r>
              </a:p>
            </p:txBody>
          </p:sp>
        </mc:Choice>
        <mc:Fallback xmlns="">
          <p:sp>
            <p:nvSpPr>
              <p:cNvPr id="2" name="コンテンツ プレースホルダー 1">
                <a:extLst>
                  <a:ext uri="{FF2B5EF4-FFF2-40B4-BE49-F238E27FC236}">
                    <a16:creationId xmlns:a16="http://schemas.microsoft.com/office/drawing/2014/main" id="{19CD5720-DCE7-4C3D-B80A-33AA264EB860}"/>
                  </a:ext>
                </a:extLst>
              </p:cNvPr>
              <p:cNvSpPr>
                <a:spLocks noGrp="1" noRot="1" noChangeAspect="1" noMove="1" noResize="1" noEditPoints="1" noAdjustHandles="1" noChangeArrowheads="1" noChangeShapeType="1" noTextEdit="1"/>
              </p:cNvSpPr>
              <p:nvPr>
                <p:ph idx="1"/>
              </p:nvPr>
            </p:nvSpPr>
            <p:spPr>
              <a:blipFill>
                <a:blip r:embed="rId2"/>
                <a:stretch>
                  <a:fillRect l="-636"/>
                </a:stretch>
              </a:blipFill>
            </p:spPr>
            <p:txBody>
              <a:bodyPr/>
              <a:lstStyle/>
              <a:p>
                <a:r>
                  <a:rPr lang="ja-JP" altLang="en-US">
                    <a:noFill/>
                  </a:rPr>
                  <a:t> </a:t>
                </a:r>
              </a:p>
            </p:txBody>
          </p:sp>
        </mc:Fallback>
      </mc:AlternateContent>
      <p:sp>
        <p:nvSpPr>
          <p:cNvPr id="3" name="日付プレースホルダー 2">
            <a:extLst>
              <a:ext uri="{FF2B5EF4-FFF2-40B4-BE49-F238E27FC236}">
                <a16:creationId xmlns:a16="http://schemas.microsoft.com/office/drawing/2014/main" id="{4E9BCC8F-625A-49E8-A63C-9A90583C72DA}"/>
              </a:ext>
            </a:extLst>
          </p:cNvPr>
          <p:cNvSpPr>
            <a:spLocks noGrp="1"/>
          </p:cNvSpPr>
          <p:nvPr>
            <p:ph type="dt" sz="half" idx="10"/>
          </p:nvPr>
        </p:nvSpPr>
        <p:spPr/>
        <p:txBody>
          <a:bodyPr/>
          <a:lstStyle/>
          <a:p>
            <a:fld id="{6EF012F1-04B2-4E3C-AD7A-3AD64638FBE3}" type="datetime1">
              <a:rPr kumimoji="1" lang="ja-JP" altLang="en-US" smtClean="0"/>
              <a:t>2021/12/6</a:t>
            </a:fld>
            <a:endParaRPr kumimoji="1" lang="ja-JP" altLang="en-US"/>
          </a:p>
        </p:txBody>
      </p:sp>
      <p:sp>
        <p:nvSpPr>
          <p:cNvPr id="4" name="フッター プレースホルダー 3">
            <a:extLst>
              <a:ext uri="{FF2B5EF4-FFF2-40B4-BE49-F238E27FC236}">
                <a16:creationId xmlns:a16="http://schemas.microsoft.com/office/drawing/2014/main" id="{BA22991F-A6ED-4AFE-A014-B7E403A034B5}"/>
              </a:ext>
            </a:extLst>
          </p:cNvPr>
          <p:cNvSpPr>
            <a:spLocks noGrp="1"/>
          </p:cNvSpPr>
          <p:nvPr>
            <p:ph type="ftr" sz="quarter" idx="11"/>
          </p:nvPr>
        </p:nvSpPr>
        <p:spPr/>
        <p:txBody>
          <a:bodyPr/>
          <a:lstStyle/>
          <a:p>
            <a:r>
              <a:rPr kumimoji="1" lang="en-US" altLang="ja-JP"/>
              <a:t>Kwanggle</a:t>
            </a:r>
            <a:endParaRPr kumimoji="1" lang="ja-JP" altLang="en-US"/>
          </a:p>
        </p:txBody>
      </p:sp>
      <p:sp>
        <p:nvSpPr>
          <p:cNvPr id="5" name="スライド番号プレースホルダー 4">
            <a:extLst>
              <a:ext uri="{FF2B5EF4-FFF2-40B4-BE49-F238E27FC236}">
                <a16:creationId xmlns:a16="http://schemas.microsoft.com/office/drawing/2014/main" id="{5E004547-16EF-4F21-9598-1C9933F3457D}"/>
              </a:ext>
            </a:extLst>
          </p:cNvPr>
          <p:cNvSpPr>
            <a:spLocks noGrp="1"/>
          </p:cNvSpPr>
          <p:nvPr>
            <p:ph type="sldNum" sz="quarter" idx="12"/>
          </p:nvPr>
        </p:nvSpPr>
        <p:spPr/>
        <p:txBody>
          <a:bodyPr/>
          <a:lstStyle/>
          <a:p>
            <a:fld id="{0A308975-6624-A64B-9276-C536B2E7A4FC}" type="slidenum">
              <a:rPr kumimoji="1" lang="ja-JP" altLang="en-US" smtClean="0"/>
              <a:pPr/>
              <a:t>9</a:t>
            </a:fld>
            <a:endParaRPr kumimoji="1" lang="ja-JP" altLang="en-US"/>
          </a:p>
        </p:txBody>
      </p:sp>
      <p:sp>
        <p:nvSpPr>
          <p:cNvPr id="6" name="タイトル 5">
            <a:extLst>
              <a:ext uri="{FF2B5EF4-FFF2-40B4-BE49-F238E27FC236}">
                <a16:creationId xmlns:a16="http://schemas.microsoft.com/office/drawing/2014/main" id="{6248495F-7D0A-457C-AC17-AC293F456CEA}"/>
              </a:ext>
            </a:extLst>
          </p:cNvPr>
          <p:cNvSpPr>
            <a:spLocks noGrp="1"/>
          </p:cNvSpPr>
          <p:nvPr>
            <p:ph type="title"/>
          </p:nvPr>
        </p:nvSpPr>
        <p:spPr>
          <a:xfrm>
            <a:off x="405962" y="146152"/>
            <a:ext cx="8501644" cy="798066"/>
          </a:xfrm>
        </p:spPr>
        <p:txBody>
          <a:bodyPr>
            <a:normAutofit/>
          </a:bodyPr>
          <a:lstStyle/>
          <a:p>
            <a:r>
              <a:rPr kumimoji="1" lang="ja-JP" altLang="en-US" dirty="0"/>
              <a:t>層ごとの貪欲学習を用いた自己符号化器の事前学習</a:t>
            </a:r>
          </a:p>
        </p:txBody>
      </p:sp>
      <p:sp>
        <p:nvSpPr>
          <p:cNvPr id="7" name="矢印: 下 6">
            <a:extLst>
              <a:ext uri="{FF2B5EF4-FFF2-40B4-BE49-F238E27FC236}">
                <a16:creationId xmlns:a16="http://schemas.microsoft.com/office/drawing/2014/main" id="{8ECFB8B6-214D-427E-804F-E5BC38E0B1BA}"/>
              </a:ext>
            </a:extLst>
          </p:cNvPr>
          <p:cNvSpPr/>
          <p:nvPr/>
        </p:nvSpPr>
        <p:spPr>
          <a:xfrm>
            <a:off x="4300180" y="2077132"/>
            <a:ext cx="561975" cy="44767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9" name="図 8" descr="ダイアグラム が含まれている画像&#10;&#10;自動的に生成された説明">
            <a:extLst>
              <a:ext uri="{FF2B5EF4-FFF2-40B4-BE49-F238E27FC236}">
                <a16:creationId xmlns:a16="http://schemas.microsoft.com/office/drawing/2014/main" id="{F13A4C06-9FB8-4BC6-B1D0-7222A019446D}"/>
              </a:ext>
            </a:extLst>
          </p:cNvPr>
          <p:cNvPicPr>
            <a:picLocks noChangeAspect="1"/>
          </p:cNvPicPr>
          <p:nvPr/>
        </p:nvPicPr>
        <p:blipFill rotWithShape="1">
          <a:blip r:embed="rId3"/>
          <a:srcRect l="7602" t="19308" r="47669" b="22703"/>
          <a:stretch/>
        </p:blipFill>
        <p:spPr>
          <a:xfrm>
            <a:off x="3630468" y="3915929"/>
            <a:ext cx="4969164" cy="2576946"/>
          </a:xfrm>
          <a:prstGeom prst="rect">
            <a:avLst/>
          </a:prstGeom>
        </p:spPr>
      </p:pic>
    </p:spTree>
    <p:extLst>
      <p:ext uri="{BB962C8B-B14F-4D97-AF65-F5344CB8AC3E}">
        <p14:creationId xmlns:p14="http://schemas.microsoft.com/office/powerpoint/2010/main" val="2772270516"/>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12374</TotalTime>
  <Words>2037</Words>
  <Application>Microsoft Office PowerPoint</Application>
  <PresentationFormat>画面に合わせる (4:3)</PresentationFormat>
  <Paragraphs>292</Paragraphs>
  <Slides>32</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32</vt:i4>
      </vt:variant>
    </vt:vector>
  </HeadingPairs>
  <TitlesOfParts>
    <vt:vector size="39" baseType="lpstr">
      <vt:lpstr>メイリオ</vt:lpstr>
      <vt:lpstr>メイリオ</vt:lpstr>
      <vt:lpstr>游ゴシック</vt:lpstr>
      <vt:lpstr>Arial</vt:lpstr>
      <vt:lpstr>Calibri</vt:lpstr>
      <vt:lpstr>Cambria Math</vt:lpstr>
      <vt:lpstr>Office テーマ</vt:lpstr>
      <vt:lpstr>事前学習とその周辺</vt:lpstr>
      <vt:lpstr>目次</vt:lpstr>
      <vt:lpstr>自由度の高い統計モデルの学習 における困難とその解決法</vt:lpstr>
      <vt:lpstr>学習を困難にする要因</vt:lpstr>
      <vt:lpstr>新たな解決策</vt:lpstr>
      <vt:lpstr>自己符号化器による内部表現の学習</vt:lpstr>
      <vt:lpstr>自己符号化器とその損失関数の定義</vt:lpstr>
      <vt:lpstr>自己符号化器とその損失関数の定義</vt:lpstr>
      <vt:lpstr>層ごとの貪欲学習を用いた自己符号化器の事前学習</vt:lpstr>
      <vt:lpstr>確率的なモデルを用いた事前学習</vt:lpstr>
      <vt:lpstr>制限ボルツマンマシン（1/2）</vt:lpstr>
      <vt:lpstr>制限ボルツマンマシン（2/2）</vt:lpstr>
      <vt:lpstr>指数型ハーモニウム族（EFH）（1/4）</vt:lpstr>
      <vt:lpstr>指数型ハーモニウム族（EFH） （2/4）</vt:lpstr>
      <vt:lpstr>指数型ハーモニウム族（EFH） （3/4）</vt:lpstr>
      <vt:lpstr>指数型ハーモニウム族（EFH） （4/4）</vt:lpstr>
      <vt:lpstr>EFHのコントラスティブ・ダイバージェンス法による学習</vt:lpstr>
      <vt:lpstr>CD法が最適化している損失関数</vt:lpstr>
      <vt:lpstr>対数尤度の展開による近似</vt:lpstr>
      <vt:lpstr>コントラスティブ・ダイバージェンスの最小化</vt:lpstr>
      <vt:lpstr>コントラスティブ・ダイバージェンスの最小化</vt:lpstr>
      <vt:lpstr>Detailed Balance Learning 法としての損失関数</vt:lpstr>
      <vt:lpstr>CD法と類似した学習則を与えるアルゴリズム</vt:lpstr>
      <vt:lpstr>CD法から派生した学習則</vt:lpstr>
      <vt:lpstr>確率的なモデルの事前学習と自己符号化器の学習の関係</vt:lpstr>
      <vt:lpstr>確定的なモデルを用いた事前学習</vt:lpstr>
      <vt:lpstr>教師なし学習による確定的なモデルの学習</vt:lpstr>
      <vt:lpstr>教師あり学習による確定的なモデルの学習</vt:lpstr>
      <vt:lpstr>Product of Experts の学習法としてのCD法</vt:lpstr>
      <vt:lpstr>Product of Experts の学習法としてのCD法</vt:lpstr>
      <vt:lpstr>おわりに</vt:lpstr>
      <vt:lpstr>結局事前学習って何？</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大学院セミナー</dc:title>
  <dc:creator>野口　真</dc:creator>
  <cp:lastModifiedBy>野口 真</cp:lastModifiedBy>
  <cp:revision>184</cp:revision>
  <dcterms:created xsi:type="dcterms:W3CDTF">2021-04-16T05:41:49Z</dcterms:created>
  <dcterms:modified xsi:type="dcterms:W3CDTF">2021-12-07T08:05:17Z</dcterms:modified>
</cp:coreProperties>
</file>

<file path=docProps/thumbnail.jpeg>
</file>